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50"/>
  </p:notesMasterIdLst>
  <p:sldIdLst>
    <p:sldId id="257" r:id="rId2"/>
    <p:sldId id="258" r:id="rId3"/>
    <p:sldId id="313" r:id="rId4"/>
    <p:sldId id="260" r:id="rId5"/>
    <p:sldId id="311" r:id="rId6"/>
    <p:sldId id="314" r:id="rId7"/>
    <p:sldId id="312" r:id="rId8"/>
    <p:sldId id="261" r:id="rId9"/>
    <p:sldId id="262" r:id="rId10"/>
    <p:sldId id="263" r:id="rId11"/>
    <p:sldId id="264" r:id="rId12"/>
    <p:sldId id="265" r:id="rId13"/>
    <p:sldId id="315" r:id="rId14"/>
    <p:sldId id="266" r:id="rId15"/>
    <p:sldId id="306" r:id="rId16"/>
    <p:sldId id="316" r:id="rId17"/>
    <p:sldId id="317" r:id="rId18"/>
    <p:sldId id="318" r:id="rId19"/>
    <p:sldId id="319" r:id="rId20"/>
    <p:sldId id="320" r:id="rId21"/>
    <p:sldId id="321" r:id="rId22"/>
    <p:sldId id="307" r:id="rId23"/>
    <p:sldId id="308" r:id="rId24"/>
    <p:sldId id="309" r:id="rId25"/>
    <p:sldId id="310" r:id="rId26"/>
    <p:sldId id="289" r:id="rId27"/>
    <p:sldId id="291" r:id="rId28"/>
    <p:sldId id="296" r:id="rId29"/>
    <p:sldId id="292" r:id="rId30"/>
    <p:sldId id="294" r:id="rId31"/>
    <p:sldId id="295" r:id="rId32"/>
    <p:sldId id="273" r:id="rId33"/>
    <p:sldId id="274" r:id="rId34"/>
    <p:sldId id="275" r:id="rId35"/>
    <p:sldId id="276" r:id="rId36"/>
    <p:sldId id="278" r:id="rId37"/>
    <p:sldId id="279" r:id="rId38"/>
    <p:sldId id="280" r:id="rId39"/>
    <p:sldId id="281" r:id="rId40"/>
    <p:sldId id="297" r:id="rId41"/>
    <p:sldId id="298" r:id="rId42"/>
    <p:sldId id="299" r:id="rId43"/>
    <p:sldId id="300" r:id="rId44"/>
    <p:sldId id="301" r:id="rId45"/>
    <p:sldId id="302" r:id="rId46"/>
    <p:sldId id="287" r:id="rId47"/>
    <p:sldId id="322" r:id="rId48"/>
    <p:sldId id="288" r:id="rId49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969" autoAdjust="0"/>
  </p:normalViewPr>
  <p:slideViewPr>
    <p:cSldViewPr snapToGrid="0">
      <p:cViewPr varScale="1">
        <p:scale>
          <a:sx n="80" d="100"/>
          <a:sy n="80" d="100"/>
        </p:scale>
        <p:origin x="-672" y="-9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" Type="http://schemas.openxmlformats.org/officeDocument/2006/relationships/slide" Target="slides/slide2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34" Type="http://schemas.openxmlformats.org/officeDocument/2006/relationships/slide" Target="slides/slide33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53" Type="http://schemas.openxmlformats.org/officeDocument/2006/relationships/viewProps" Target="viewProps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56" Type="http://schemas.openxmlformats.org/officeDocument/2006/relationships/customXml" Target="../customXml/item1.xml"/><Relationship Id="rId51" Type="http://schemas.openxmlformats.org/officeDocument/2006/relationships/printerSettings" Target="printerSettings/printerSettings1.bin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7" Type="http://schemas.openxmlformats.org/officeDocument/2006/relationships/slide" Target="slides/slide16.xml"/><Relationship Id="rId46" Type="http://schemas.openxmlformats.org/officeDocument/2006/relationships/slide" Target="slides/slide45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59" Type="http://schemas.openxmlformats.org/officeDocument/2006/relationships/customXml" Target="../customXml/item4.xml"/><Relationship Id="rId54" Type="http://schemas.openxmlformats.org/officeDocument/2006/relationships/theme" Target="theme/theme1.xml"/><Relationship Id="rId41" Type="http://schemas.openxmlformats.org/officeDocument/2006/relationships/slide" Target="slides/slide40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49" Type="http://schemas.openxmlformats.org/officeDocument/2006/relationships/slide" Target="slides/slide48.xml"/><Relationship Id="rId36" Type="http://schemas.openxmlformats.org/officeDocument/2006/relationships/slide" Target="slides/slide3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7" Type="http://schemas.openxmlformats.org/officeDocument/2006/relationships/customXml" Target="../customXml/item2.xml"/><Relationship Id="rId52" Type="http://schemas.openxmlformats.org/officeDocument/2006/relationships/presProps" Target="presProps.xml"/><Relationship Id="rId44" Type="http://schemas.openxmlformats.org/officeDocument/2006/relationships/slide" Target="slides/slide43.xml"/><Relationship Id="rId31" Type="http://schemas.openxmlformats.org/officeDocument/2006/relationships/slide" Target="slides/slide30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D1CF-D3B5-4B78-88A1-A8AD55CC1407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43174-EBEA-4D85-8052-D35D39CE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4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Integer.valueOf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Calendar.newInstance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BigInteger.probablePrime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43174-EBEA-4D85-8052-D35D39CE7D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1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 err="1" smtClean="0"/>
              <a:t>Calendar</a:t>
            </a:r>
            <a:endParaRPr lang="hu-H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 err="1" smtClean="0"/>
              <a:t>BuilderExercise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43174-EBEA-4D85-8052-D35D39CE7D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8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Demo</a:t>
            </a:r>
            <a:r>
              <a:rPr lang="hu-HU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UnnecessaryObjects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43174-EBEA-4D85-8052-D35D39CE7D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8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ObsolateObjectReferences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43174-EBEA-4D85-8052-D35D39CE7D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39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Visiblity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Atomicity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43174-EBEA-4D85-8052-D35D39CE7D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9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43174-EBEA-4D85-8052-D35D39CE7D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351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3681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52845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692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49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62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254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221057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34358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26000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518602" y="1937726"/>
            <a:ext cx="99203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31903" y="2216156"/>
            <a:ext cx="1973262" cy="2545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8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3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7123545" y="2632075"/>
            <a:ext cx="1777278" cy="20097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50"/>
            </a:lvl1pPr>
          </a:lstStyle>
          <a:p>
            <a:pPr lvl="0">
              <a:lnSpc>
                <a:spcPct val="110000"/>
              </a:lnSpc>
            </a:pPr>
            <a:r>
              <a:rPr lang="en-US" sz="1100" dirty="0" err="1" smtClean="0">
                <a:solidFill>
                  <a:srgbClr val="444444"/>
                </a:solidFill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</a:rPr>
              <a:t>amet</a:t>
            </a:r>
            <a:r>
              <a:rPr lang="en-US" sz="1100" dirty="0" smtClean="0">
                <a:solidFill>
                  <a:srgbClr val="444444"/>
                </a:solidFill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</a:rPr>
              <a:t>consectetur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</a:rPr>
              <a:t>elit</a:t>
            </a:r>
            <a:r>
              <a:rPr lang="en-US" sz="1100" dirty="0" smtClean="0">
                <a:solidFill>
                  <a:srgbClr val="444444"/>
                </a:solidFill>
              </a:rPr>
              <a:t>. 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966892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264438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527347" y="900545"/>
            <a:ext cx="912380" cy="923637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60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sz="1400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66110866"/>
              </p:ext>
            </p:extLst>
          </p:nvPr>
        </p:nvGraphicFramePr>
        <p:xfrm>
          <a:off x="-1" y="701330"/>
          <a:ext cx="9144000" cy="414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272070"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87569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800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11" r:id="rId18"/>
    <p:sldLayoutId id="2147483749" r:id="rId19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offheap.com/" TargetMode="External"/><Relationship Id="rId4" Type="http://schemas.openxmlformats.org/officeDocument/2006/relationships/hyperlink" Target="https://github.com/rafaelcfreire/Effective-Java-Training" TargetMode="External"/><Relationship Id="rId5" Type="http://schemas.openxmlformats.org/officeDocument/2006/relationships/hyperlink" Target="https://en.coursera.org/learn/java-programming-design-principles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javapubhouse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618885"/>
            <a:ext cx="6910388" cy="59503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Effective Java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3340101"/>
            <a:ext cx="6488113" cy="50013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Freire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Rafael_Cassemiro_Freire@epam.com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" b="2892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15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Obey t</a:t>
            </a:r>
            <a:r>
              <a:rPr lang="en-US" smtClean="0"/>
              <a:t>he General Contract When Overriding </a:t>
            </a:r>
            <a:r>
              <a:rPr lang="en-US" dirty="0" smtClean="0"/>
              <a:t>E</a:t>
            </a:r>
            <a:r>
              <a:rPr lang="en-US" smtClean="0"/>
              <a:t>quals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Background</a:t>
            </a:r>
          </a:p>
          <a:p>
            <a:pPr lvl="1">
              <a:buFont typeface="Arial" pitchFamily="34" charset="0"/>
              <a:buChar char="•"/>
            </a:pPr>
            <a:r>
              <a:rPr lang="hu-HU" i="1" dirty="0"/>
              <a:t>By default </a:t>
            </a:r>
            <a:r>
              <a:rPr lang="en-US" dirty="0"/>
              <a:t>each instance of the class is equal only</a:t>
            </a:r>
            <a:r>
              <a:rPr lang="hu-HU" dirty="0"/>
              <a:t> to itself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Ok, if any of these apply:</a:t>
            </a:r>
          </a:p>
          <a:p>
            <a:pPr lvl="2"/>
            <a:r>
              <a:rPr lang="en-US" dirty="0"/>
              <a:t>instance</a:t>
            </a:r>
            <a:r>
              <a:rPr lang="hu-HU" dirty="0"/>
              <a:t>s</a:t>
            </a:r>
            <a:r>
              <a:rPr lang="en-US" dirty="0"/>
              <a:t> of the class </a:t>
            </a:r>
            <a:r>
              <a:rPr lang="hu-HU" dirty="0"/>
              <a:t>are</a:t>
            </a:r>
            <a:r>
              <a:rPr lang="en-US" dirty="0"/>
              <a:t> inherently unique</a:t>
            </a:r>
            <a:r>
              <a:rPr lang="hu-HU" dirty="0"/>
              <a:t> (e.g. Thread)</a:t>
            </a:r>
          </a:p>
          <a:p>
            <a:pPr lvl="2"/>
            <a:r>
              <a:rPr lang="hu-HU" dirty="0"/>
              <a:t>you do not care the „logical equality” (e.g. Random)</a:t>
            </a:r>
          </a:p>
          <a:p>
            <a:pPr lvl="2"/>
            <a:r>
              <a:rPr lang="hu-HU" dirty="0"/>
              <a:t>superclass already overridden it properly (e.g. Abstract{Set/List/Map})</a:t>
            </a:r>
          </a:p>
          <a:p>
            <a:pPr lvl="2"/>
            <a:r>
              <a:rPr lang="hu-HU" dirty="0"/>
              <a:t>class is private/package-private and equals not used (better to override it and throw AssertionError)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Override it for value classes to achieve logical eq. (Integer, Date)</a:t>
            </a:r>
          </a:p>
          <a:p>
            <a:pPr lvl="1">
              <a:buFont typeface="Arial" pitchFamily="34" charset="0"/>
              <a:buChar char="•"/>
            </a:pPr>
            <a:endParaRPr lang="hu-HU" dirty="0"/>
          </a:p>
          <a:p>
            <a:r>
              <a:rPr lang="hu-HU" dirty="0"/>
              <a:t>Equals’ contract: </a:t>
            </a:r>
            <a:r>
              <a:rPr lang="hu-HU" i="1" dirty="0"/>
              <a:t>equivalence relation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Reflexive: </a:t>
            </a:r>
            <a:r>
              <a:rPr lang="en-US" dirty="0" err="1"/>
              <a:t>x.equals</a:t>
            </a:r>
            <a:r>
              <a:rPr lang="en-US" dirty="0"/>
              <a:t>(x)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Symmetric: </a:t>
            </a:r>
            <a:r>
              <a:rPr lang="en-US" dirty="0" err="1"/>
              <a:t>x.equals</a:t>
            </a:r>
            <a:r>
              <a:rPr lang="en-US" dirty="0"/>
              <a:t>(y) </a:t>
            </a:r>
            <a:r>
              <a:rPr lang="hu-HU" dirty="0"/>
              <a:t>&lt;</a:t>
            </a:r>
            <a:r>
              <a:rPr lang="en-US" dirty="0"/>
              <a:t>=&gt; </a:t>
            </a:r>
            <a:r>
              <a:rPr lang="en-US" dirty="0" err="1"/>
              <a:t>y.equals</a:t>
            </a:r>
            <a:r>
              <a:rPr lang="en-US" dirty="0"/>
              <a:t>(x)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Transitive: </a:t>
            </a:r>
            <a:r>
              <a:rPr lang="en-US" dirty="0" err="1"/>
              <a:t>x.equals</a:t>
            </a:r>
            <a:r>
              <a:rPr lang="en-US" dirty="0"/>
              <a:t>(y) and </a:t>
            </a:r>
            <a:r>
              <a:rPr lang="en-US" dirty="0" err="1"/>
              <a:t>y.equals</a:t>
            </a:r>
            <a:r>
              <a:rPr lang="en-US" dirty="0"/>
              <a:t>(z) =&gt; </a:t>
            </a:r>
            <a:r>
              <a:rPr lang="en-US" dirty="0" err="1"/>
              <a:t>x.equals</a:t>
            </a:r>
            <a:r>
              <a:rPr lang="en-US" dirty="0"/>
              <a:t>(z)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Consistent: </a:t>
            </a:r>
            <a:r>
              <a:rPr lang="en-US" dirty="0" err="1"/>
              <a:t>x.equals</a:t>
            </a:r>
            <a:r>
              <a:rPr lang="en-US" dirty="0"/>
              <a:t>(y) once =&gt; always</a:t>
            </a:r>
            <a:r>
              <a:rPr lang="hu-HU" dirty="0"/>
              <a:t>, unless state changes</a:t>
            </a:r>
            <a:endParaRPr lang="en-US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err="1"/>
              <a:t>x.equals</a:t>
            </a:r>
            <a:r>
              <a:rPr lang="en-US" dirty="0"/>
              <a:t>(null) always false</a:t>
            </a:r>
            <a:r>
              <a:rPr lang="hu-HU" dirty="0"/>
              <a:t>, if x != null</a:t>
            </a:r>
          </a:p>
          <a:p>
            <a:endParaRPr lang="hu-HU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053485" y="4154495"/>
            <a:ext cx="63831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2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Always override </a:t>
            </a:r>
            <a:r>
              <a:rPr lang="en-GB" dirty="0" err="1" smtClean="0"/>
              <a:t>hashCode</a:t>
            </a:r>
            <a:r>
              <a:rPr lang="en-GB" dirty="0" smtClean="0"/>
              <a:t> when you override equals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Background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You</a:t>
            </a:r>
            <a:r>
              <a:rPr lang="hu-HU" dirty="0"/>
              <a:t> </a:t>
            </a:r>
            <a:r>
              <a:rPr lang="en-US" dirty="0"/>
              <a:t>must override </a:t>
            </a:r>
            <a:r>
              <a:rPr lang="en-US" dirty="0" err="1"/>
              <a:t>hashCode</a:t>
            </a:r>
            <a:r>
              <a:rPr lang="en-US" dirty="0"/>
              <a:t> in every class that overrides equals</a:t>
            </a:r>
            <a:endParaRPr lang="hu-HU" dirty="0"/>
          </a:p>
          <a:p>
            <a:pPr lvl="1">
              <a:buFont typeface="Arial" pitchFamily="34" charset="0"/>
              <a:buChar char="•"/>
            </a:pPr>
            <a:r>
              <a:rPr lang="hu-HU" dirty="0"/>
              <a:t>Otherwise class will not work properly with hash-based collections</a:t>
            </a:r>
          </a:p>
          <a:p>
            <a:pPr lvl="1">
              <a:buFont typeface="Arial" pitchFamily="34" charset="0"/>
              <a:buChar char="•"/>
            </a:pPr>
            <a:endParaRPr lang="hu-HU" dirty="0"/>
          </a:p>
          <a:p>
            <a:r>
              <a:rPr lang="hu-HU" dirty="0"/>
              <a:t>Contract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Consistent: hashCode() returns same value unless information used in equals() modified (but can differ during application executions)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If x.equals(y) =&gt; x.hashCode() == y.hashCode()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„&lt;=” not a must, but recommended (improves hashing)</a:t>
            </a:r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/>
              <a:t>Techniques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Find good distributing hash functions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Following recipe can be a good approximation: examples in Eclipse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hashCode of immutable objects can/should be cached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3485" y="4154495"/>
            <a:ext cx="63831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8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Always override </a:t>
            </a:r>
            <a:r>
              <a:rPr lang="en-US" dirty="0" err="1" smtClean="0"/>
              <a:t>toString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Helvetica LT Std"/>
              </a:rPr>
              <a:t>Background (</a:t>
            </a:r>
            <a:r>
              <a:rPr lang="hu-HU" i="1" dirty="0">
                <a:latin typeface="Helvetica LT Std"/>
              </a:rPr>
              <a:t>JLS</a:t>
            </a:r>
            <a:r>
              <a:rPr lang="hu-HU" dirty="0">
                <a:latin typeface="Helvetica LT Std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i="1" dirty="0"/>
              <a:t>“a concise </a:t>
            </a:r>
            <a:r>
              <a:rPr lang="en-US" i="1" dirty="0"/>
              <a:t>but informative representation that is easy for a person to read”</a:t>
            </a:r>
            <a:r>
              <a:rPr lang="hu-HU" i="1" dirty="0"/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/>
              <a:t>“It is recommended that all subclasses override this method.”</a:t>
            </a:r>
            <a:endParaRPr lang="hu-HU" dirty="0">
              <a:latin typeface="Helvetica LT Std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Helvetica LT Std"/>
              </a:rPr>
              <a:t>Good </a:t>
            </a:r>
            <a:r>
              <a:rPr lang="en-US" i="1" dirty="0" err="1">
                <a:latin typeface="Helvetica LT Std"/>
              </a:rPr>
              <a:t>toString</a:t>
            </a:r>
            <a:r>
              <a:rPr lang="hu-HU" i="1" dirty="0">
                <a:latin typeface="Helvetica LT Std"/>
              </a:rPr>
              <a:t>()</a:t>
            </a:r>
            <a:r>
              <a:rPr lang="en-US" dirty="0">
                <a:latin typeface="Helvetica LT Std"/>
              </a:rPr>
              <a:t> makes your class much more pleasant to use</a:t>
            </a:r>
            <a:endParaRPr lang="hu-HU" dirty="0">
              <a:latin typeface="Helvetica LT Std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hu-HU" dirty="0"/>
          </a:p>
          <a:p>
            <a:r>
              <a:rPr lang="hu-HU" dirty="0">
                <a:latin typeface="Helvetica LT Std"/>
              </a:rPr>
              <a:t>Default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>
                <a:latin typeface="Helvetica LT Std"/>
              </a:rPr>
              <a:t>Type + @ + hashCode as unsigned hexa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>
                <a:latin typeface="Helvetica LT Std"/>
              </a:rPr>
              <a:t>E.g. </a:t>
            </a:r>
            <a:r>
              <a:rPr lang="hu-HU" dirty="0">
                <a:latin typeface="Courier New" pitchFamily="49" charset="0"/>
                <a:cs typeface="Courier New" pitchFamily="49" charset="0"/>
              </a:rPr>
              <a:t>PhoneNumber@163b91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hu-HU" dirty="0">
              <a:latin typeface="Helvetica LT Std"/>
            </a:endParaRPr>
          </a:p>
          <a:p>
            <a:r>
              <a:rPr lang="hu-HU" dirty="0">
                <a:latin typeface="Helvetica LT Std"/>
              </a:rPr>
              <a:t>Advices</a:t>
            </a:r>
            <a:endParaRPr lang="en-US" dirty="0">
              <a:latin typeface="Helvetica LT Std"/>
            </a:endParaRP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hu-HU" dirty="0">
                <a:latin typeface="Helvetica LT Std"/>
              </a:rPr>
              <a:t>Let it</a:t>
            </a:r>
            <a:r>
              <a:rPr lang="en-US" dirty="0">
                <a:latin typeface="Helvetica LT Std"/>
              </a:rPr>
              <a:t> contain all significant information of the instance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dirty="0">
                <a:latin typeface="Helvetica LT Std"/>
              </a:rPr>
              <a:t>If you specify the format: document the specification!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dirty="0">
                <a:latin typeface="Helvetica LT Std"/>
              </a:rPr>
              <a:t>Provide programmatic access to the fields used in </a:t>
            </a:r>
            <a:r>
              <a:rPr lang="en-US" i="1" dirty="0" err="1">
                <a:latin typeface="Helvetica LT Std"/>
              </a:rPr>
              <a:t>toString</a:t>
            </a:r>
            <a:r>
              <a:rPr lang="hu-HU" i="1" dirty="0">
                <a:latin typeface="Helvetica LT Std"/>
              </a:rPr>
              <a:t>()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hu-HU" dirty="0">
                <a:solidFill>
                  <a:srgbClr val="646464"/>
                </a:solidFill>
                <a:latin typeface="Consolas"/>
              </a:rPr>
              <a:t>@Override </a:t>
            </a:r>
            <a:r>
              <a:rPr lang="hu-HU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hu-HU" b="1" dirty="0">
                <a:solidFill>
                  <a:srgbClr val="000000"/>
                </a:solidFill>
                <a:latin typeface="Consolas"/>
              </a:rPr>
              <a:t> String toString() {...}</a:t>
            </a:r>
            <a:endParaRPr lang="en-US" dirty="0">
              <a:latin typeface="Helvetica LT Std"/>
            </a:endParaRP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3485" y="4154495"/>
            <a:ext cx="63831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Classes and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Concerns</a:t>
            </a:r>
            <a:endParaRPr lang="en-US" dirty="0"/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Bad design decisions can cause serious issues regarding performance and reusability.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A Good design reduces significantly maintenance and bug fix time.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The design helps developer to understand the code itself.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2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Minimize Mutability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>
                <a:latin typeface="Helvetica LT Std"/>
              </a:rPr>
              <a:t>Background (</a:t>
            </a:r>
            <a:r>
              <a:rPr lang="hu-HU" i="1" dirty="0">
                <a:latin typeface="Helvetica LT Std"/>
              </a:rPr>
              <a:t>JLS</a:t>
            </a:r>
            <a:r>
              <a:rPr lang="hu-HU" dirty="0">
                <a:latin typeface="Helvetica LT Std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/>
              <a:t>An immutable object can be in exactly one state, the state in which it was </a:t>
            </a:r>
            <a:r>
              <a:rPr lang="en-US" i="1" dirty="0" smtClean="0"/>
              <a:t>created.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 smtClean="0"/>
              <a:t>It is also referenced as Flyweight Objects in GOF Design Patterns Book</a:t>
            </a:r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>
                <a:latin typeface="Helvetica LT Std"/>
              </a:rPr>
              <a:t>Default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Don’t provide any methods tha modify the object’s state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Make all fields final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Make all fields private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Ensure exclusive access to any mutable components</a:t>
            </a:r>
            <a:endParaRPr lang="hu-HU" dirty="0">
              <a:latin typeface="Helvetica LT Std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hu-HU" dirty="0">
              <a:latin typeface="Helvetica LT Std"/>
            </a:endParaRPr>
          </a:p>
          <a:p>
            <a:r>
              <a:rPr lang="hu-HU" dirty="0" smtClean="0">
                <a:latin typeface="Helvetica LT Std"/>
              </a:rPr>
              <a:t>Benefits</a:t>
            </a:r>
            <a:endParaRPr lang="en-US" dirty="0">
              <a:latin typeface="Helvetica LT Std"/>
            </a:endParaRP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i="1" dirty="0"/>
              <a:t>Immutable objects are thread-safe so you will not have any synchronization issues</a:t>
            </a:r>
            <a:r>
              <a:rPr lang="en-US" i="1" dirty="0" smtClean="0"/>
              <a:t>.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i="1" dirty="0"/>
              <a:t>Immutable classes are easier to design, implement, and use than mutable classes</a:t>
            </a:r>
            <a:r>
              <a:rPr lang="en-US" i="1" dirty="0" smtClean="0"/>
              <a:t>.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64547"/>
                </a:solidFill>
              </a:rPr>
              <a:t>Good for key </a:t>
            </a:r>
            <a:r>
              <a:rPr lang="en-GB" dirty="0" smtClean="0">
                <a:solidFill>
                  <a:srgbClr val="464547"/>
                </a:solidFill>
              </a:rPr>
              <a:t>values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i="1" dirty="0" smtClean="0"/>
              <a:t>Can be cached</a:t>
            </a:r>
            <a:endParaRPr lang="en-US" i="1" dirty="0"/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endParaRPr lang="en-US" dirty="0">
              <a:latin typeface="Helvetica LT Std"/>
            </a:endParaRPr>
          </a:p>
        </p:txBody>
      </p:sp>
    </p:spTree>
    <p:extLst>
      <p:ext uri="{BB962C8B-B14F-4D97-AF65-F5344CB8AC3E}">
        <p14:creationId xmlns:p14="http://schemas.microsoft.com/office/powerpoint/2010/main" val="125810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Favor Composition over Inheritance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>
                <a:latin typeface="Helvetica LT Std"/>
              </a:rPr>
              <a:t>Background (</a:t>
            </a:r>
            <a:r>
              <a:rPr lang="hu-HU" i="1" dirty="0" smtClean="0">
                <a:latin typeface="Helvetica LT Std"/>
              </a:rPr>
              <a:t>JLS</a:t>
            </a:r>
            <a:r>
              <a:rPr lang="hu-HU" dirty="0" smtClean="0">
                <a:latin typeface="Helvetica LT Std"/>
              </a:rPr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It is safe to use inheritance within a package, where the subclass and the superclass implementations are under the control of the same programmers.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Used inappropriately, it leads to fragile software.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Considering that Java is not a multiple inheritance language, extend a class won’t allow to extend other classes.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Inheritance Depends on the superclass stability.</a:t>
            </a:r>
          </a:p>
          <a:p>
            <a:pPr marL="457200" lvl="1" indent="0">
              <a:buNone/>
            </a:pPr>
            <a:endParaRPr lang="en-US" i="1" dirty="0" smtClean="0"/>
          </a:p>
          <a:p>
            <a:pPr marL="457200" lvl="1" indent="0">
              <a:buNone/>
            </a:pPr>
            <a:endParaRPr lang="hu-HU" dirty="0" smtClean="0"/>
          </a:p>
          <a:p>
            <a:r>
              <a:rPr lang="hu-HU" dirty="0" smtClean="0">
                <a:latin typeface="Helvetica LT Std"/>
              </a:rPr>
              <a:t>Default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Instead of extending a class, it is recommended to create an attribute with the required interface.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It is referenced in GOF book Design Patterns as Strategy Pattern.</a:t>
            </a:r>
          </a:p>
          <a:p>
            <a:pPr marL="457200" lvl="1" indent="0">
              <a:buNone/>
            </a:pPr>
            <a:endParaRPr lang="hu-HU" dirty="0" smtClean="0">
              <a:latin typeface="Helvetica LT Std"/>
            </a:endParaRPr>
          </a:p>
          <a:p>
            <a:r>
              <a:rPr lang="hu-HU" dirty="0" smtClean="0">
                <a:latin typeface="Helvetica LT Std"/>
              </a:rPr>
              <a:t>Benefits</a:t>
            </a:r>
            <a:endParaRPr lang="en-US" dirty="0" smtClean="0">
              <a:latin typeface="Helvetica LT Std"/>
            </a:endParaRP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hu-HU" dirty="0">
                <a:latin typeface="Helvetica LT Std"/>
              </a:rPr>
              <a:t>Can be also a tool for Decorator </a:t>
            </a:r>
            <a:r>
              <a:rPr lang="hu-HU" dirty="0" smtClean="0">
                <a:latin typeface="Helvetica LT Std"/>
              </a:rPr>
              <a:t>Pattern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hu-HU" dirty="0" smtClean="0">
                <a:latin typeface="Helvetica LT Std"/>
              </a:rPr>
              <a:t>It does not impact on the inheritance tree of the object</a:t>
            </a:r>
          </a:p>
          <a:p>
            <a:pPr marL="457200" lvl="1" indent="0" eaLnBrk="0" hangingPunct="0">
              <a:buNone/>
              <a:defRPr/>
            </a:pPr>
            <a:endParaRPr lang="hu-HU" dirty="0" smtClean="0">
              <a:latin typeface="Helvetica LT Std"/>
            </a:endParaRP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endParaRPr lang="hu-HU" dirty="0">
              <a:latin typeface="Helvetica LT St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6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Concerns</a:t>
            </a:r>
            <a:endParaRPr lang="en-US" dirty="0"/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Generics were added in Java 1.5 for better usage of the Collections Framework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It guarantees that an unexpected type of object won’t be inserted on a Collection.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Consequently saves from some runtime error considering that Generics errors are thrown at compile time.</a:t>
            </a:r>
          </a:p>
          <a:p>
            <a:pPr marL="842963" lvl="1" indent="-285750">
              <a:buFont typeface="Arial"/>
              <a:buChar char="•"/>
            </a:pPr>
            <a:endParaRPr lang="en-US" dirty="0" smtClean="0"/>
          </a:p>
          <a:p>
            <a:pPr marL="842963" lvl="1" indent="-285750">
              <a:buFont typeface="Arial"/>
              <a:buChar char="•"/>
            </a:pPr>
            <a:endParaRPr lang="en-US" dirty="0" smtClean="0"/>
          </a:p>
          <a:p>
            <a:pPr marL="842963" lvl="1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0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Don’t use raw types in new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Helvetica LT Std"/>
              </a:rPr>
              <a:t>Background (JLS)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Before Generics, any type of object could be inserted into a collection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This behavior used to cause many runtime errors, considering it has an unpredictable behavior.</a:t>
            </a:r>
            <a:endParaRPr lang="en-US" dirty="0"/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>
                <a:latin typeface="Helvetica LT Std"/>
              </a:rPr>
              <a:t>Default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Declare your collections with the parametrized type expected.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Check the parametrized type of collections when to manipulate items on it.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hu-HU" dirty="0">
              <a:latin typeface="Helvetica LT Std"/>
            </a:endParaRPr>
          </a:p>
          <a:p>
            <a:r>
              <a:rPr lang="hu-HU" dirty="0">
                <a:latin typeface="Helvetica LT Std"/>
              </a:rPr>
              <a:t>Benefits</a:t>
            </a:r>
            <a:endParaRPr lang="en-US" dirty="0">
              <a:latin typeface="Helvetica LT Std"/>
            </a:endParaRP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dirty="0" smtClean="0"/>
              <a:t>Type safety.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dirty="0" smtClean="0"/>
              <a:t>No runtime errors regarding collections manipulation.</a:t>
            </a: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dirty="0" smtClean="0"/>
              <a:t>Collections have more semantic meaning according to type.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3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Prefer Lists to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Helvetica LT Std"/>
              </a:rPr>
              <a:t>Background (JLS)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Array cannot control the content inserted on it.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Array throws a Runtime Exception instead of validation on Compile time.</a:t>
            </a:r>
            <a:endParaRPr lang="en-US" dirty="0"/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 smtClean="0">
                <a:latin typeface="Helvetica LT Std"/>
              </a:rPr>
              <a:t>Default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Declare your collections with the parametrized type expected.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Check the parametrized type of collections when to manipulate items on it.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hu-HU" dirty="0">
              <a:latin typeface="Helvetica LT Std"/>
            </a:endParaRPr>
          </a:p>
          <a:p>
            <a:r>
              <a:rPr lang="hu-HU" dirty="0">
                <a:latin typeface="Helvetica LT Std"/>
              </a:rPr>
              <a:t>Benefits</a:t>
            </a:r>
            <a:endParaRPr lang="en-US" dirty="0">
              <a:latin typeface="Helvetica LT Std"/>
            </a:endParaRPr>
          </a:p>
          <a:p>
            <a:pPr marL="742950" lvl="1" indent="-285750" eaLnBrk="0" hangingPunct="0">
              <a:buFont typeface="Arial" pitchFamily="34" charset="0"/>
              <a:buChar char="•"/>
              <a:defRPr/>
            </a:pPr>
            <a:r>
              <a:rPr lang="en-US" dirty="0"/>
              <a:t>Type </a:t>
            </a:r>
            <a:r>
              <a:rPr lang="en-US" dirty="0" smtClean="0"/>
              <a:t>safety at compile time instead of Runtime exceptions.</a:t>
            </a:r>
          </a:p>
          <a:p>
            <a:pPr marL="457200" lvl="1" indent="0" eaLnBrk="0" hangingPunct="0">
              <a:buNone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37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bounded wildcards to increase API flexibility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latin typeface="Helvetica LT Std"/>
              </a:rPr>
              <a:t>Background (JLS)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Generic parameterized types are invariant. It means, does not apply for object subclasses.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This model does not permit flexibility of parameters.</a:t>
            </a:r>
            <a:endParaRPr lang="en-US" dirty="0"/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>
                <a:latin typeface="Helvetica LT Std"/>
              </a:rPr>
              <a:t>Default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hu-HU" dirty="0" smtClean="0">
                <a:latin typeface="Helvetica LT Std"/>
              </a:rPr>
              <a:t>Instead of using a specific type in methods, use a wildcard</a:t>
            </a:r>
          </a:p>
          <a:p>
            <a:pPr marL="457200" lvl="1" indent="0">
              <a:buNone/>
            </a:pPr>
            <a:endParaRPr lang="hu-HU" dirty="0">
              <a:latin typeface="Helvetica LT Std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7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Moving Towards Effectiveness with S.O.L.I.D Principles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Creating and Destroying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Methods Common to All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Classes and </a:t>
            </a:r>
            <a:r>
              <a:rPr lang="en-US" dirty="0" smtClean="0"/>
              <a:t>Interfaces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Methods, </a:t>
            </a:r>
            <a:r>
              <a:rPr lang="hu-HU" dirty="0" err="1"/>
              <a:t>Enums</a:t>
            </a:r>
            <a:r>
              <a:rPr lang="hu-HU" dirty="0"/>
              <a:t> and </a:t>
            </a:r>
            <a:r>
              <a:rPr lang="hu-HU" dirty="0" err="1"/>
              <a:t>Annotations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General 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Exceptions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Concurrency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Helvetica LT Std"/>
              </a:rPr>
              <a:t>Subtype covariance: </a:t>
            </a:r>
            <a:r>
              <a:rPr lang="en-US" i="1" dirty="0">
                <a:latin typeface="Helvetica LT Std"/>
              </a:rPr>
              <a:t>? extends Type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719174" cy="297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53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Helvetica LT Std"/>
              </a:rPr>
              <a:t>Subtype </a:t>
            </a:r>
            <a:r>
              <a:rPr lang="en-US" dirty="0" err="1">
                <a:latin typeface="Helvetica LT Std"/>
              </a:rPr>
              <a:t>contravariance</a:t>
            </a:r>
            <a:r>
              <a:rPr lang="en-US" dirty="0">
                <a:latin typeface="Helvetica LT Std"/>
              </a:rPr>
              <a:t>: </a:t>
            </a:r>
            <a:r>
              <a:rPr lang="en-US" i="1" dirty="0">
                <a:latin typeface="Helvetica LT Std"/>
              </a:rPr>
              <a:t>? super Type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0" y="1489364"/>
            <a:ext cx="7730359" cy="319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1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Methods, </a:t>
            </a:r>
            <a:r>
              <a:rPr lang="hu-HU" dirty="0" err="1" smtClean="0"/>
              <a:t>Enums</a:t>
            </a:r>
            <a:r>
              <a:rPr lang="hu-HU" dirty="0" smtClean="0"/>
              <a:t> </a:t>
            </a:r>
            <a:r>
              <a:rPr lang="hu-HU" dirty="0"/>
              <a:t>and </a:t>
            </a:r>
            <a:r>
              <a:rPr lang="hu-HU" dirty="0" err="1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Item 30: Use </a:t>
            </a:r>
            <a:r>
              <a:rPr lang="en-GB" i="1" dirty="0" err="1"/>
              <a:t>enums</a:t>
            </a:r>
            <a:r>
              <a:rPr lang="en-GB" i="1" dirty="0"/>
              <a:t> instead of </a:t>
            </a:r>
            <a:r>
              <a:rPr lang="en-GB" i="1" dirty="0" err="1"/>
              <a:t>int</a:t>
            </a:r>
            <a:r>
              <a:rPr lang="en-GB" i="1" dirty="0"/>
              <a:t> constants</a:t>
            </a:r>
          </a:p>
          <a:p>
            <a:r>
              <a:rPr lang="en-GB" i="1" dirty="0"/>
              <a:t>Item 32: Use </a:t>
            </a:r>
            <a:r>
              <a:rPr lang="en-GB" i="1" dirty="0" err="1"/>
              <a:t>EnumSet</a:t>
            </a:r>
            <a:r>
              <a:rPr lang="en-GB" i="1" dirty="0"/>
              <a:t> instead of bit fields</a:t>
            </a:r>
          </a:p>
          <a:p>
            <a:r>
              <a:rPr lang="en-GB" i="1" dirty="0"/>
              <a:t>Item 36: Consistently use the Override annotation</a:t>
            </a:r>
          </a:p>
          <a:p>
            <a:r>
              <a:rPr lang="en-GB" i="1" dirty="0"/>
              <a:t>Item 37: Use marker interfaces to define types</a:t>
            </a:r>
          </a:p>
          <a:p>
            <a:r>
              <a:rPr lang="en-GB" dirty="0"/>
              <a:t>Item 38: Check parameters for validity</a:t>
            </a:r>
          </a:p>
          <a:p>
            <a:r>
              <a:rPr lang="en-GB" i="1" dirty="0"/>
              <a:t>Item 39: Make defensive copies when needed</a:t>
            </a:r>
          </a:p>
          <a:p>
            <a:r>
              <a:rPr lang="en-GB" dirty="0"/>
              <a:t>Item 40: Design method signatures carefully</a:t>
            </a:r>
          </a:p>
          <a:p>
            <a:r>
              <a:rPr lang="en-GB" dirty="0"/>
              <a:t>Item 43: Return empty arrays or collections, not nulls</a:t>
            </a:r>
          </a:p>
          <a:p>
            <a:r>
              <a:rPr lang="en-GB" i="1" dirty="0"/>
              <a:t>Item 44: Write doc comments for all exposed API elements</a:t>
            </a:r>
          </a:p>
        </p:txBody>
      </p:sp>
    </p:spTree>
    <p:extLst>
      <p:ext uri="{BB962C8B-B14F-4D97-AF65-F5344CB8AC3E}">
        <p14:creationId xmlns:p14="http://schemas.microsoft.com/office/powerpoint/2010/main" val="221783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Check parameters for </a:t>
            </a:r>
            <a:r>
              <a:rPr lang="en-GB" dirty="0" smtClean="0"/>
              <a:t>validity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Detect </a:t>
            </a:r>
            <a:r>
              <a:rPr lang="en-GB" dirty="0"/>
              <a:t>errors as soon as possible after they </a:t>
            </a:r>
            <a:r>
              <a:rPr lang="en-GB" dirty="0" smtClean="0"/>
              <a:t>occur</a:t>
            </a:r>
          </a:p>
          <a:p>
            <a:pPr>
              <a:lnSpc>
                <a:spcPct val="130000"/>
              </a:lnSpc>
            </a:pPr>
            <a:r>
              <a:rPr lang="en-GB" dirty="0">
                <a:solidFill>
                  <a:srgbClr val="464547"/>
                </a:solidFill>
              </a:rPr>
              <a:t>Check the validity of constructor parameters 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4547"/>
                </a:solidFill>
              </a:rPr>
              <a:t>Avoid creation of objects that violate class invariants</a:t>
            </a:r>
          </a:p>
          <a:p>
            <a:r>
              <a:rPr lang="en-US" dirty="0" smtClean="0"/>
              <a:t>Design </a:t>
            </a:r>
            <a:r>
              <a:rPr lang="en-US" dirty="0"/>
              <a:t>by </a:t>
            </a:r>
            <a:r>
              <a:rPr lang="en-US" dirty="0" smtClean="0"/>
              <a:t>contract</a:t>
            </a:r>
          </a:p>
          <a:p>
            <a:endParaRPr lang="en-US" dirty="0"/>
          </a:p>
          <a:p>
            <a:r>
              <a:rPr lang="en-US" dirty="0" smtClean="0"/>
              <a:t>There are exceptions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/>
              <a:t>Validity check would be expensive or impractical</a:t>
            </a:r>
          </a:p>
          <a:p>
            <a:pPr marL="54864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Validity </a:t>
            </a:r>
            <a:r>
              <a:rPr lang="en-GB" dirty="0"/>
              <a:t>check is </a:t>
            </a:r>
            <a:r>
              <a:rPr lang="en-GB" dirty="0" smtClean="0"/>
              <a:t>performed implicitly </a:t>
            </a:r>
            <a:r>
              <a:rPr lang="en-GB" dirty="0"/>
              <a:t>in the process of doing the </a:t>
            </a:r>
            <a:r>
              <a:rPr lang="en-GB" dirty="0" smtClean="0"/>
              <a:t>computation</a:t>
            </a:r>
          </a:p>
          <a:p>
            <a:pPr marL="54864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Example: </a:t>
            </a:r>
            <a:r>
              <a:rPr lang="en-US" dirty="0" err="1"/>
              <a:t>Collections.sort</a:t>
            </a:r>
            <a:r>
              <a:rPr lang="en-US" dirty="0"/>
              <a:t>(List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7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Design method signatures carefully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method names </a:t>
            </a:r>
            <a:r>
              <a:rPr lang="en-US" dirty="0" smtClean="0"/>
              <a:t>carefully</a:t>
            </a:r>
          </a:p>
          <a:p>
            <a:endParaRPr lang="en-US" dirty="0" smtClean="0"/>
          </a:p>
          <a:p>
            <a:r>
              <a:rPr lang="en-GB" dirty="0"/>
              <a:t>Don’t go overboard in providing convenience </a:t>
            </a:r>
            <a:r>
              <a:rPr lang="en-GB" dirty="0" smtClean="0"/>
              <a:t>methods</a:t>
            </a:r>
          </a:p>
          <a:p>
            <a:endParaRPr lang="en-GB" dirty="0"/>
          </a:p>
          <a:p>
            <a:r>
              <a:rPr lang="en-GB" dirty="0" smtClean="0"/>
              <a:t>Avoid flag arguments</a:t>
            </a:r>
          </a:p>
          <a:p>
            <a:endParaRPr lang="en-GB" dirty="0" smtClean="0"/>
          </a:p>
          <a:p>
            <a:r>
              <a:rPr lang="en-US" dirty="0"/>
              <a:t>Avoid long parameter </a:t>
            </a:r>
            <a:r>
              <a:rPr lang="en-US" dirty="0" smtClean="0"/>
              <a:t>lists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Break </a:t>
            </a:r>
            <a:r>
              <a:rPr lang="en-GB" dirty="0"/>
              <a:t>the method up into </a:t>
            </a:r>
            <a:r>
              <a:rPr lang="en-US" dirty="0"/>
              <a:t>multiple </a:t>
            </a:r>
            <a:r>
              <a:rPr lang="en-US" dirty="0" smtClean="0"/>
              <a:t>methods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Parameter classes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 Object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0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Return empty arrays or collections, not nulls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return null</a:t>
            </a:r>
          </a:p>
          <a:p>
            <a:r>
              <a:rPr lang="en-GB" dirty="0" smtClean="0"/>
              <a:t>Inadvisable </a:t>
            </a:r>
            <a:r>
              <a:rPr lang="en-GB" dirty="0"/>
              <a:t>to worry about performance at this level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Consider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Throwing an exception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Return empty collection/array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518450" y="2401300"/>
            <a:ext cx="247054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Collections.emptySet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Collections.emptyList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Collections.emptyMap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58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General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Item 45: Minimize the scope of local variables</a:t>
            </a:r>
          </a:p>
          <a:p>
            <a:r>
              <a:rPr lang="en-US" dirty="0" smtClean="0"/>
              <a:t>Item 46: Prefer for-each loops to traditional for loops</a:t>
            </a:r>
          </a:p>
          <a:p>
            <a:r>
              <a:rPr lang="en-US" dirty="0" smtClean="0"/>
              <a:t>Item 48: Avoid float and double if exact answers are required</a:t>
            </a:r>
          </a:p>
          <a:p>
            <a:r>
              <a:rPr lang="en-US" dirty="0" smtClean="0"/>
              <a:t>Item 49: Prefer primitive types to boxed primitives</a:t>
            </a:r>
          </a:p>
          <a:p>
            <a:r>
              <a:rPr lang="en-US" dirty="0" smtClean="0"/>
              <a:t>Item 50: Avoid strings where other types are more appropriate</a:t>
            </a:r>
          </a:p>
          <a:p>
            <a:r>
              <a:rPr lang="en-US" dirty="0" smtClean="0"/>
              <a:t>Item 51: Beware the performance of string concatenation</a:t>
            </a:r>
          </a:p>
          <a:p>
            <a:r>
              <a:rPr lang="en-US" dirty="0"/>
              <a:t>Item 52: Refer to objects by their interfaces</a:t>
            </a:r>
          </a:p>
          <a:p>
            <a:r>
              <a:rPr lang="en-US" dirty="0" smtClean="0"/>
              <a:t>Item 55: Optimize judiciously</a:t>
            </a:r>
          </a:p>
          <a:p>
            <a:r>
              <a:rPr lang="en-US" i="1" dirty="0" smtClean="0"/>
              <a:t>Item 56: Adhere to generally accepted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1005057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Avoid float and double if exact answers are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78992"/>
            <a:ext cx="3146429" cy="61719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(0.4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+ 0.2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0.6000000000000001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https://encrypted-tbn0.gstatic.com/images?q=tbn:ANd9GcR8P1tQg7-8McbQnxAkEuenZKdsTXzLjxhFQteUdaH_uYx0QAmX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63" y="1198193"/>
            <a:ext cx="378795" cy="3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2473" y="2622288"/>
            <a:ext cx="8339328" cy="18399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3429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Alternatives</a:t>
            </a: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464547"/>
                </a:solidFill>
              </a:rPr>
              <a:t>BigInteger</a:t>
            </a:r>
            <a:endParaRPr lang="en-GB" dirty="0" smtClean="0">
              <a:solidFill>
                <a:srgbClr val="464547"/>
              </a:solidFill>
            </a:endParaRP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464547"/>
                </a:solidFill>
              </a:rPr>
              <a:t>BigDecimal</a:t>
            </a:r>
            <a:endParaRPr lang="en-US" dirty="0" smtClean="0"/>
          </a:p>
          <a:p>
            <a:endParaRPr lang="en-GB" dirty="0" smtClean="0">
              <a:solidFill>
                <a:srgbClr val="464547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0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Prefer primitive types to boxed </a:t>
            </a:r>
            <a:r>
              <a:rPr lang="en-US" dirty="0" smtClean="0"/>
              <a:t>primitives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464547"/>
                </a:solidFill>
              </a:rPr>
              <a:t>Autoboxing</a:t>
            </a:r>
            <a:endParaRPr lang="en-GB" dirty="0" smtClean="0">
              <a:solidFill>
                <a:srgbClr val="464547"/>
              </a:solidFill>
            </a:endParaRP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64547"/>
                </a:solidFill>
              </a:rPr>
              <a:t>Mix boxed values with primitives</a:t>
            </a: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64547"/>
                </a:solidFill>
              </a:rPr>
              <a:t>Null values</a:t>
            </a:r>
            <a:endParaRPr lang="en-GB" dirty="0">
              <a:solidFill>
                <a:srgbClr val="464547"/>
              </a:solidFill>
            </a:endParaRP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64547"/>
                </a:solidFill>
              </a:rPr>
              <a:t>Equals / ==</a:t>
            </a: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464547"/>
              </a:solidFill>
            </a:endParaRPr>
          </a:p>
          <a:p>
            <a:pPr marL="54864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36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Prefer primitive types to boxed </a:t>
            </a:r>
            <a:r>
              <a:rPr lang="en-US" dirty="0" smtClean="0"/>
              <a:t>primitives </a:t>
            </a:r>
            <a:r>
              <a:rPr lang="en-US" dirty="0"/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78992"/>
            <a:ext cx="8339328" cy="316049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testPrimitive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long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ITERATIONS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testReference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0L;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ITERATIONS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		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23140" y="3977881"/>
            <a:ext cx="3968661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testPrimitive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2469.457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± 27.538  ops/s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testReference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177.224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± 58.004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ops/s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8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Effectiveness?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39688" y="1616233"/>
            <a:ext cx="61195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degree to which </a:t>
            </a:r>
            <a:r>
              <a:rPr lang="en-US" b="1" dirty="0"/>
              <a:t>objectives</a:t>
            </a:r>
            <a:r>
              <a:rPr lang="en-US" dirty="0"/>
              <a:t> are achieved and the extent to which </a:t>
            </a:r>
            <a:r>
              <a:rPr lang="en-US" b="1" dirty="0"/>
              <a:t>targeted problems</a:t>
            </a:r>
            <a:r>
              <a:rPr lang="en-US" dirty="0"/>
              <a:t> are solved. In contrast to efficiency, effectiveness is determined without reference to costs and, whereas efficiency means “doing the thing right”, effectiveness means “doing the </a:t>
            </a:r>
            <a:r>
              <a:rPr lang="en-US" b="1" dirty="0"/>
              <a:t>right</a:t>
            </a:r>
            <a:r>
              <a:rPr lang="en-US" dirty="0"/>
              <a:t> </a:t>
            </a:r>
            <a:r>
              <a:rPr lang="en-US" b="1" dirty="0"/>
              <a:t>thing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sz="1100" dirty="0"/>
              <a:t>Definition taken from </a:t>
            </a:r>
            <a:r>
              <a:rPr lang="en-US" sz="1100" dirty="0" err="1"/>
              <a:t>www.businessdictionary.com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3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Beware the performance of string concatenation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78992"/>
            <a:ext cx="8339328" cy="311515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concat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ITERATIONS</a:t>
            </a:r>
            <a:r>
              <a:rPr lang="nn-NO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concat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blackhole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.consume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concat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testBuilder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StringBuilder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concat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StringBuilder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n-NO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ITERATIONS</a:t>
            </a:r>
            <a:r>
              <a:rPr lang="nn-NO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concat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blackhole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.consume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concat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7114" y="4098793"/>
            <a:ext cx="4104688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testString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2278.345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±  285.161  ops/s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testBuilder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68158.875 ± 2675.079  ops/s</a:t>
            </a:r>
          </a:p>
        </p:txBody>
      </p:sp>
    </p:spTree>
    <p:extLst>
      <p:ext uri="{BB962C8B-B14F-4D97-AF65-F5344CB8AC3E}">
        <p14:creationId xmlns:p14="http://schemas.microsoft.com/office/powerpoint/2010/main" val="15811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Optimize </a:t>
            </a:r>
            <a:r>
              <a:rPr lang="en-US" dirty="0" smtClean="0"/>
              <a:t>judiciously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computing sins are committed in the name of efficiency (without </a:t>
            </a:r>
            <a:r>
              <a:rPr lang="en-GB" dirty="0" smtClean="0"/>
              <a:t>necessarily achieving </a:t>
            </a:r>
            <a:r>
              <a:rPr lang="en-GB" dirty="0"/>
              <a:t>it) than for any other single </a:t>
            </a:r>
            <a:r>
              <a:rPr lang="en-GB" dirty="0" smtClean="0"/>
              <a:t>reason — including </a:t>
            </a:r>
            <a:r>
              <a:rPr lang="en-GB" dirty="0"/>
              <a:t>blind stupidity</a:t>
            </a:r>
            <a:r>
              <a:rPr lang="en-GB" dirty="0" smtClean="0"/>
              <a:t>. (</a:t>
            </a:r>
            <a:r>
              <a:rPr lang="en-US" dirty="0" smtClean="0"/>
              <a:t>William </a:t>
            </a:r>
            <a:r>
              <a:rPr lang="en-US" dirty="0"/>
              <a:t>A. </a:t>
            </a:r>
            <a:r>
              <a:rPr lang="en-US" dirty="0" err="1" smtClean="0"/>
              <a:t>Wulf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GB" dirty="0"/>
              <a:t>We </a:t>
            </a:r>
            <a:r>
              <a:rPr lang="en-GB" i="1" dirty="0"/>
              <a:t>should</a:t>
            </a:r>
            <a:r>
              <a:rPr lang="en-GB" dirty="0"/>
              <a:t> forget about small efficiencies, say about 97% of the time: </a:t>
            </a:r>
            <a:r>
              <a:rPr lang="en-GB" dirty="0" smtClean="0"/>
              <a:t>premature optimization </a:t>
            </a:r>
            <a:r>
              <a:rPr lang="en-GB" dirty="0"/>
              <a:t>is the root of all evil</a:t>
            </a:r>
            <a:r>
              <a:rPr lang="en-GB" dirty="0" smtClean="0"/>
              <a:t>. (</a:t>
            </a:r>
            <a:r>
              <a:rPr lang="en-US" dirty="0"/>
              <a:t>Donald E. Knuth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/>
              <a:t>We follow two rules in the matter of </a:t>
            </a:r>
            <a:r>
              <a:rPr lang="en-GB" dirty="0" smtClean="0"/>
              <a:t>optimization (</a:t>
            </a:r>
            <a:r>
              <a:rPr lang="en-US" dirty="0" smtClean="0"/>
              <a:t>M. </a:t>
            </a:r>
            <a:r>
              <a:rPr lang="en-US" dirty="0"/>
              <a:t>A. </a:t>
            </a:r>
            <a:r>
              <a:rPr lang="en-US" dirty="0" smtClean="0"/>
              <a:t>Jackson)</a:t>
            </a:r>
            <a:r>
              <a:rPr lang="en-GB" dirty="0" smtClean="0"/>
              <a:t>: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Don’t </a:t>
            </a:r>
            <a:r>
              <a:rPr lang="en-GB" dirty="0"/>
              <a:t>do it.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For </a:t>
            </a:r>
            <a:r>
              <a:rPr lang="en-GB" dirty="0"/>
              <a:t>experts </a:t>
            </a:r>
            <a:r>
              <a:rPr lang="en-GB" dirty="0" smtClean="0"/>
              <a:t>only</a:t>
            </a:r>
            <a:r>
              <a:rPr lang="en-GB" sz="1600" dirty="0" smtClean="0"/>
              <a:t>:</a:t>
            </a:r>
            <a:r>
              <a:rPr lang="en-GB" dirty="0" smtClean="0"/>
              <a:t> </a:t>
            </a:r>
            <a:r>
              <a:rPr lang="en-GB" dirty="0"/>
              <a:t>Don’t do it yet — that is, not until you have a perfectly clear </a:t>
            </a:r>
            <a:r>
              <a:rPr lang="en-GB" dirty="0" smtClean="0"/>
              <a:t>and </a:t>
            </a:r>
            <a:r>
              <a:rPr lang="en-GB" dirty="0" err="1" smtClean="0"/>
              <a:t>unoptimized</a:t>
            </a:r>
            <a:r>
              <a:rPr lang="en-GB" dirty="0" smtClean="0"/>
              <a:t> </a:t>
            </a:r>
            <a:r>
              <a:rPr lang="en-GB" dirty="0"/>
              <a:t>solution.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Concerns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Threads allow multiple activities to proceed concurrently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Concurrent programming is harder than single-threaded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You can’t avoid concurrency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How to write clear, correct, well-documented concurrent </a:t>
            </a:r>
            <a:r>
              <a:rPr lang="en-GB" dirty="0" smtClean="0"/>
              <a:t>programs</a:t>
            </a:r>
          </a:p>
          <a:p>
            <a:pPr marL="262890">
              <a:lnSpc>
                <a:spcPct val="150000"/>
              </a:lnSpc>
            </a:pP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/>
              <a:t>Items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66: Synchronize access to shared mutable data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67: Avoid excessive synchronization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68: Prefer executors and tasks to threads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69: Prefer concurrency utilities to wait and notify</a:t>
            </a:r>
          </a:p>
          <a:p>
            <a:pPr marL="54864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70: Document thread safety</a:t>
            </a:r>
          </a:p>
          <a:p>
            <a:pPr>
              <a:lnSpc>
                <a:spcPct val="150000"/>
              </a:lnSpc>
            </a:pPr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05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Synchronize access to shared mutable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JLS guarantee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/>
              <a:t>Reading </a:t>
            </a:r>
            <a:r>
              <a:rPr lang="en-GB" sz="1300" dirty="0"/>
              <a:t>or writing a </a:t>
            </a:r>
            <a:r>
              <a:rPr lang="en-GB" sz="1300" dirty="0" smtClean="0"/>
              <a:t>primitive is </a:t>
            </a:r>
            <a:r>
              <a:rPr lang="en-GB" sz="1300" dirty="0"/>
              <a:t>atomic (unless long or double)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/>
              <a:t>Visibility </a:t>
            </a:r>
            <a:r>
              <a:rPr lang="en-GB" sz="1300" dirty="0"/>
              <a:t>is not guaranteed (memory model</a:t>
            </a:r>
            <a:r>
              <a:rPr lang="en-GB" sz="1300" dirty="0" smtClean="0"/>
              <a:t>)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/>
              <a:t>Order is not guaranteed</a:t>
            </a:r>
            <a:endParaRPr lang="en-GB" sz="1300" dirty="0"/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/>
              <a:t>Visibility of final </a:t>
            </a:r>
            <a:r>
              <a:rPr lang="en-GB" sz="1300" dirty="0"/>
              <a:t>fields of </a:t>
            </a:r>
            <a:r>
              <a:rPr lang="en-US" sz="1300" dirty="0"/>
              <a:t>properly constructed objects</a:t>
            </a:r>
            <a:endParaRPr lang="en-GB" sz="1300" dirty="0"/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GB" sz="1300" dirty="0"/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GB" sz="1300" dirty="0"/>
          </a:p>
          <a:p>
            <a:endParaRPr lang="en-US" dirty="0"/>
          </a:p>
        </p:txBody>
      </p:sp>
      <p:pic>
        <p:nvPicPr>
          <p:cNvPr id="2050" name="Picture 2" descr="http://i1164.photobucket.com/albums/q578/ujangoleh/Quality-Guarant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35" y="1078992"/>
            <a:ext cx="1483066" cy="148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53485" y="4154495"/>
            <a:ext cx="63831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9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Synchronize access to shared mutable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Keyword: </a:t>
            </a:r>
            <a:r>
              <a:rPr lang="en-US" i="1" dirty="0" smtClean="0"/>
              <a:t>synchronized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Mutual exclusion for atomicity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Happens before relationship for ordering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Publication for visibility</a:t>
            </a:r>
          </a:p>
          <a:p>
            <a:r>
              <a:rPr lang="en-US" dirty="0" smtClean="0"/>
              <a:t>Keyword: </a:t>
            </a:r>
            <a:r>
              <a:rPr lang="en-US" i="1" dirty="0" smtClean="0"/>
              <a:t>volatile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Guarantees atomicity for long and double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Guarantees visibility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Guarantees ordering</a:t>
            </a:r>
            <a:endParaRPr lang="en-GB" sz="1300" dirty="0">
              <a:solidFill>
                <a:srgbClr val="464547"/>
              </a:solidFill>
            </a:endParaRPr>
          </a:p>
          <a:p>
            <a:r>
              <a:rPr lang="en-US" dirty="0" smtClean="0"/>
              <a:t>Utility classes: </a:t>
            </a:r>
            <a:r>
              <a:rPr lang="en-US" i="1" dirty="0" err="1" smtClean="0"/>
              <a:t>java.util.concurrent</a:t>
            </a:r>
            <a:r>
              <a:rPr lang="en-US" dirty="0" smtClean="0"/>
              <a:t> package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Atomic variables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Concurrent collections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sz="1300" dirty="0" smtClean="0">
                <a:solidFill>
                  <a:srgbClr val="464547"/>
                </a:solidFill>
              </a:rPr>
              <a:t>Executors</a:t>
            </a:r>
            <a:endParaRPr lang="en-GB" sz="1300" dirty="0">
              <a:solidFill>
                <a:srgbClr val="46454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74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Avoid excessive synchronization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Excessive synchronization can cause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Reduced performance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Deadlock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Nondeterministic behaviour</a:t>
            </a:r>
          </a:p>
          <a:p>
            <a:endParaRPr lang="en-GB" dirty="0"/>
          </a:p>
          <a:p>
            <a:r>
              <a:rPr lang="en-GB" dirty="0"/>
              <a:t>Rules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Never cede control to the client within a synchronized method or block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Do as little work as possible inside synchronized regions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Synchronize internally only, if there is a good reason (Vector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r>
              <a:rPr lang="en-GB" dirty="0"/>
              <a:t>)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Synchronize static fields internally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Document decisions!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3485" y="4154495"/>
            <a:ext cx="63831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1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Prefer concurrency utilities to wait and </a:t>
            </a:r>
            <a:r>
              <a:rPr lang="en-US" dirty="0" smtClean="0"/>
              <a:t>notify</a:t>
            </a:r>
            <a:endParaRPr lang="hu-H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78991"/>
            <a:ext cx="8339328" cy="2820434"/>
          </a:xfrm>
        </p:spPr>
        <p:txBody>
          <a:bodyPr>
            <a:normAutofit lnSpcReduction="10000"/>
          </a:bodyPr>
          <a:lstStyle/>
          <a:p>
            <a:r>
              <a:rPr lang="en-GB" i="1" dirty="0"/>
              <a:t>wait</a:t>
            </a:r>
            <a:r>
              <a:rPr lang="en-GB" dirty="0"/>
              <a:t> and </a:t>
            </a:r>
            <a:r>
              <a:rPr lang="en-GB" i="1" dirty="0"/>
              <a:t>notify </a:t>
            </a:r>
            <a:r>
              <a:rPr lang="en-GB" dirty="0"/>
              <a:t>(low-level) vs. </a:t>
            </a:r>
            <a:r>
              <a:rPr lang="en-GB" i="1" dirty="0" err="1"/>
              <a:t>java.util.concurrent</a:t>
            </a:r>
            <a:r>
              <a:rPr lang="en-GB" dirty="0"/>
              <a:t> package (high-level</a:t>
            </a:r>
            <a:r>
              <a:rPr lang="en-GB" dirty="0" smtClean="0"/>
              <a:t>)</a:t>
            </a:r>
          </a:p>
          <a:p>
            <a:endParaRPr lang="hu-HU" dirty="0" smtClean="0"/>
          </a:p>
          <a:p>
            <a:r>
              <a:rPr lang="en-GB" dirty="0"/>
              <a:t>Learn them to maintain legacy </a:t>
            </a:r>
            <a:r>
              <a:rPr lang="en-GB" dirty="0" smtClean="0"/>
              <a:t>code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Wait-loop idiom</a:t>
            </a:r>
          </a:p>
          <a:p>
            <a:endParaRPr lang="en-GB" dirty="0" smtClean="0"/>
          </a:p>
          <a:p>
            <a:r>
              <a:rPr lang="en-GB" dirty="0" smtClean="0"/>
              <a:t>Do use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Atomic variables</a:t>
            </a:r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 err="1" smtClean="0"/>
              <a:t>CountDownLatch</a:t>
            </a:r>
            <a:endParaRPr lang="en-GB" dirty="0" smtClean="0"/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 err="1" smtClean="0"/>
              <a:t>CyclicBarrier</a:t>
            </a:r>
            <a:endParaRPr lang="en-GB" dirty="0" smtClean="0"/>
          </a:p>
          <a:p>
            <a:pPr marL="54864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Semaphor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9252" y="2012154"/>
            <a:ext cx="282254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synchronized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somecond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obj.wait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68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Document thread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Concurrent behavior: part of the class’s </a:t>
            </a:r>
            <a:r>
              <a:rPr lang="en-US" dirty="0" smtClean="0"/>
              <a:t>contract</a:t>
            </a:r>
          </a:p>
          <a:p>
            <a:endParaRPr lang="en-US" dirty="0"/>
          </a:p>
          <a:p>
            <a:r>
              <a:rPr lang="en-US" dirty="0"/>
              <a:t>No documentation </a:t>
            </a:r>
            <a:r>
              <a:rPr lang="en-US" dirty="0" smtClean="0"/>
              <a:t>=&gt; </a:t>
            </a:r>
            <a:r>
              <a:rPr lang="en-US" dirty="0"/>
              <a:t>assumptions =&gt;</a:t>
            </a:r>
            <a:r>
              <a:rPr lang="en-US" dirty="0" smtClean="0"/>
              <a:t> </a:t>
            </a:r>
            <a:r>
              <a:rPr lang="en-US" dirty="0"/>
              <a:t>insufficient or excessive </a:t>
            </a:r>
            <a:r>
              <a:rPr lang="en-US" dirty="0" smtClean="0"/>
              <a:t>synch</a:t>
            </a:r>
            <a:r>
              <a:rPr lang="hu-HU" dirty="0" err="1" smtClean="0"/>
              <a:t>ronization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Document thread safety level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464547"/>
                </a:solidFill>
              </a:rPr>
              <a:t>I</a:t>
            </a:r>
            <a:r>
              <a:rPr lang="en-US" sz="1300" dirty="0" smtClean="0">
                <a:solidFill>
                  <a:srgbClr val="464547"/>
                </a:solidFill>
              </a:rPr>
              <a:t>mmutable </a:t>
            </a:r>
            <a:r>
              <a:rPr lang="en-US" sz="1300" dirty="0">
                <a:solidFill>
                  <a:srgbClr val="464547"/>
                </a:solidFill>
              </a:rPr>
              <a:t>(String, Long, </a:t>
            </a:r>
            <a:r>
              <a:rPr lang="en-US" sz="1300" dirty="0" err="1">
                <a:solidFill>
                  <a:srgbClr val="464547"/>
                </a:solidFill>
              </a:rPr>
              <a:t>BigInteger</a:t>
            </a:r>
            <a:r>
              <a:rPr lang="en-US" sz="1300" dirty="0">
                <a:solidFill>
                  <a:srgbClr val="464547"/>
                </a:solidFill>
              </a:rPr>
              <a:t>)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464547"/>
                </a:solidFill>
              </a:rPr>
              <a:t>U</a:t>
            </a:r>
            <a:r>
              <a:rPr lang="en-US" sz="1300" dirty="0" smtClean="0">
                <a:solidFill>
                  <a:srgbClr val="464547"/>
                </a:solidFill>
              </a:rPr>
              <a:t>nconditionally </a:t>
            </a:r>
            <a:r>
              <a:rPr lang="en-US" sz="1300" dirty="0">
                <a:solidFill>
                  <a:srgbClr val="464547"/>
                </a:solidFill>
              </a:rPr>
              <a:t>thread-safe (Random, </a:t>
            </a:r>
            <a:r>
              <a:rPr lang="en-US" sz="1300" dirty="0" err="1">
                <a:solidFill>
                  <a:srgbClr val="464547"/>
                </a:solidFill>
              </a:rPr>
              <a:t>ConcurrentHashMap</a:t>
            </a:r>
            <a:r>
              <a:rPr lang="en-US" sz="1300" dirty="0">
                <a:solidFill>
                  <a:srgbClr val="464547"/>
                </a:solidFill>
              </a:rPr>
              <a:t>)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464547"/>
                </a:solidFill>
              </a:rPr>
              <a:t>C</a:t>
            </a:r>
            <a:r>
              <a:rPr lang="en-US" sz="1300" dirty="0" smtClean="0">
                <a:solidFill>
                  <a:srgbClr val="464547"/>
                </a:solidFill>
              </a:rPr>
              <a:t>onditionally </a:t>
            </a:r>
            <a:r>
              <a:rPr lang="en-US" sz="1300" dirty="0">
                <a:solidFill>
                  <a:srgbClr val="464547"/>
                </a:solidFill>
              </a:rPr>
              <a:t>thread-safe (</a:t>
            </a:r>
            <a:r>
              <a:rPr lang="en-US" sz="1300" dirty="0" err="1">
                <a:solidFill>
                  <a:srgbClr val="464547"/>
                </a:solidFill>
              </a:rPr>
              <a:t>Collections.synchronized</a:t>
            </a:r>
            <a:r>
              <a:rPr lang="en-US" sz="1300" dirty="0">
                <a:solidFill>
                  <a:srgbClr val="464547"/>
                </a:solidFill>
              </a:rPr>
              <a:t>{wrappers</a:t>
            </a:r>
            <a:r>
              <a:rPr lang="en-US" sz="1300" dirty="0" smtClean="0">
                <a:solidFill>
                  <a:srgbClr val="464547"/>
                </a:solidFill>
              </a:rPr>
              <a:t>})</a:t>
            </a:r>
            <a:endParaRPr lang="en-US" sz="1300" dirty="0">
              <a:solidFill>
                <a:srgbClr val="464547"/>
              </a:solidFill>
            </a:endParaRP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464547"/>
                </a:solidFill>
              </a:rPr>
              <a:t>N</a:t>
            </a:r>
            <a:r>
              <a:rPr lang="en-US" sz="1300" dirty="0" smtClean="0">
                <a:solidFill>
                  <a:srgbClr val="464547"/>
                </a:solidFill>
              </a:rPr>
              <a:t>ot </a:t>
            </a:r>
            <a:r>
              <a:rPr lang="en-US" sz="1300" dirty="0">
                <a:solidFill>
                  <a:srgbClr val="464547"/>
                </a:solidFill>
              </a:rPr>
              <a:t>thread-safe (</a:t>
            </a:r>
            <a:r>
              <a:rPr lang="en-US" sz="1300" dirty="0" err="1">
                <a:solidFill>
                  <a:srgbClr val="464547"/>
                </a:solidFill>
              </a:rPr>
              <a:t>ArrayList</a:t>
            </a:r>
            <a:r>
              <a:rPr lang="en-US" sz="1300" dirty="0">
                <a:solidFill>
                  <a:srgbClr val="464547"/>
                </a:solidFill>
              </a:rPr>
              <a:t>, </a:t>
            </a:r>
            <a:r>
              <a:rPr lang="en-US" sz="1300" dirty="0" err="1">
                <a:solidFill>
                  <a:srgbClr val="464547"/>
                </a:solidFill>
              </a:rPr>
              <a:t>HashMap</a:t>
            </a:r>
            <a:r>
              <a:rPr lang="en-US" sz="1300" dirty="0">
                <a:solidFill>
                  <a:srgbClr val="464547"/>
                </a:solidFill>
              </a:rPr>
              <a:t>)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300" dirty="0" smtClean="0">
                <a:solidFill>
                  <a:srgbClr val="464547"/>
                </a:solidFill>
              </a:rPr>
              <a:t>Thread-hostile </a:t>
            </a:r>
            <a:r>
              <a:rPr lang="en-US" sz="1300" dirty="0">
                <a:solidFill>
                  <a:srgbClr val="464547"/>
                </a:solidFill>
              </a:rPr>
              <a:t>(</a:t>
            </a:r>
            <a:r>
              <a:rPr lang="en-US" sz="1300" dirty="0" err="1">
                <a:solidFill>
                  <a:srgbClr val="464547"/>
                </a:solidFill>
              </a:rPr>
              <a:t>System.runFinalizersOnExit</a:t>
            </a:r>
            <a:r>
              <a:rPr lang="en-US" sz="1300" dirty="0">
                <a:solidFill>
                  <a:srgbClr val="464547"/>
                </a:solidFill>
              </a:rPr>
              <a:t> method</a:t>
            </a:r>
            <a:r>
              <a:rPr lang="en-US" sz="1300" dirty="0" smtClean="0">
                <a:solidFill>
                  <a:srgbClr val="464547"/>
                </a:solidFill>
              </a:rPr>
              <a:t>)</a:t>
            </a:r>
          </a:p>
          <a:p>
            <a:pPr marL="262890">
              <a:lnSpc>
                <a:spcPct val="140000"/>
              </a:lnSpc>
            </a:pPr>
            <a:endParaRPr lang="en-US" sz="1300" dirty="0">
              <a:solidFill>
                <a:srgbClr val="464547"/>
              </a:solidFill>
            </a:endParaRPr>
          </a:p>
          <a:p>
            <a:r>
              <a:rPr lang="en-US" dirty="0"/>
              <a:t>Use private lock object instead of synchronized methods (</a:t>
            </a:r>
            <a:r>
              <a:rPr lang="en-US" dirty="0" err="1"/>
              <a:t>DoS</a:t>
            </a:r>
            <a:r>
              <a:rPr lang="en-US" dirty="0"/>
              <a:t> attack)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85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Don’t depend on the thread 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Threads should not run if they aren’t doing useful </a:t>
            </a:r>
            <a:r>
              <a:rPr lang="en-GB" dirty="0" smtClean="0"/>
              <a:t>work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Any </a:t>
            </a:r>
            <a:r>
              <a:rPr lang="en-GB" dirty="0"/>
              <a:t>program that relies on </a:t>
            </a:r>
            <a:r>
              <a:rPr lang="en-GB" dirty="0" smtClean="0"/>
              <a:t>the thread </a:t>
            </a:r>
            <a:r>
              <a:rPr lang="en-GB" dirty="0"/>
              <a:t>scheduler for correctness or performance is likely to be </a:t>
            </a:r>
            <a:r>
              <a:rPr lang="en-GB" dirty="0" smtClean="0"/>
              <a:t>non-portable</a:t>
            </a:r>
          </a:p>
          <a:p>
            <a:endParaRPr lang="en-GB" dirty="0" smtClean="0"/>
          </a:p>
          <a:p>
            <a:r>
              <a:rPr lang="en-GB" dirty="0"/>
              <a:t>Thread priorities are among the least portable features of the Java </a:t>
            </a:r>
            <a:r>
              <a:rPr lang="en-GB" dirty="0" smtClean="0"/>
              <a:t>platform</a:t>
            </a:r>
          </a:p>
          <a:p>
            <a:endParaRPr lang="en-GB" dirty="0"/>
          </a:p>
          <a:p>
            <a:r>
              <a:rPr lang="en-GB" dirty="0" smtClean="0"/>
              <a:t>Do </a:t>
            </a:r>
            <a:r>
              <a:rPr lang="en-GB" dirty="0"/>
              <a:t>not rely on </a:t>
            </a:r>
            <a:r>
              <a:rPr lang="en-GB" dirty="0" err="1" smtClean="0"/>
              <a:t>Thread.yield</a:t>
            </a:r>
            <a:r>
              <a:rPr lang="en-GB" dirty="0" smtClean="0"/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584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Exceptions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Concerns</a:t>
            </a:r>
            <a:endParaRPr lang="hu-HU" dirty="0"/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Used properly </a:t>
            </a:r>
            <a:r>
              <a:rPr lang="en-US" dirty="0"/>
              <a:t>=&gt; </a:t>
            </a:r>
            <a:r>
              <a:rPr lang="en-GB" dirty="0"/>
              <a:t>can improve readability, reliability, and maintainability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Used improperly =&gt; the opposite effect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How to use exceptions effectively?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140000"/>
              </a:lnSpc>
            </a:pPr>
            <a:r>
              <a:rPr lang="en-GB" dirty="0"/>
              <a:t>Items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57: Use exceptions only for exceptional conditions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Item </a:t>
            </a:r>
            <a:r>
              <a:rPr lang="en-GB" dirty="0"/>
              <a:t>60: Favour the use of standard exceptions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61: Throw exceptions appropriate to the abstraction 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Item 62: Document all exceptions thrown by each method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i="1" dirty="0"/>
              <a:t>Item 63: Include failure-capture information in detail messages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64: Strive for failure atomicity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dirty="0"/>
              <a:t>Item 65: Don’t ignore exceptions</a:t>
            </a:r>
          </a:p>
          <a:p>
            <a:pPr marL="54864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1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Moving Towards Effectiveness with S.O.L.I.D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S.O.L.I.D Principles</a:t>
            </a:r>
            <a:endParaRPr lang="en-GB" b="1" dirty="0" smtClean="0"/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Single Responsibility Principle</a:t>
            </a:r>
          </a:p>
          <a:p>
            <a:pPr marL="26289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 dirty="0"/>
              <a:t>	</a:t>
            </a:r>
            <a:r>
              <a:rPr lang="en-GB" sz="1600" dirty="0" smtClean="0"/>
              <a:t>	</a:t>
            </a:r>
            <a:r>
              <a:rPr lang="en-GB" dirty="0" smtClean="0"/>
              <a:t>- </a:t>
            </a:r>
            <a:r>
              <a:rPr lang="en-US" dirty="0" smtClean="0">
                <a:latin typeface="Helvetica LT Std"/>
              </a:rPr>
              <a:t>A</a:t>
            </a:r>
            <a:r>
              <a:rPr lang="en-US" dirty="0">
                <a:latin typeface="Helvetica LT Std"/>
              </a:rPr>
              <a:t> class should have only a single </a:t>
            </a:r>
            <a:r>
              <a:rPr lang="en-US" dirty="0" smtClean="0">
                <a:latin typeface="Helvetica LT Std"/>
              </a:rPr>
              <a:t>responsibility</a:t>
            </a:r>
            <a:endParaRPr lang="en-GB" dirty="0" smtClean="0"/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Open-Closed Principle</a:t>
            </a:r>
          </a:p>
          <a:p>
            <a:pPr marL="26289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600" dirty="0" smtClean="0"/>
              <a:t>		</a:t>
            </a:r>
            <a:r>
              <a:rPr lang="en-GB" dirty="0" smtClean="0"/>
              <a:t>- </a:t>
            </a:r>
            <a:r>
              <a:rPr lang="en-US" dirty="0" smtClean="0"/>
              <a:t>Software </a:t>
            </a:r>
            <a:r>
              <a:rPr lang="en-US" dirty="0"/>
              <a:t>entities </a:t>
            </a:r>
            <a:r>
              <a:rPr lang="en-US" dirty="0" smtClean="0"/>
              <a:t>should </a:t>
            </a:r>
            <a:r>
              <a:rPr lang="en-US" dirty="0"/>
              <a:t>be open for extension, but closed for </a:t>
            </a:r>
            <a:r>
              <a:rPr lang="en-US" dirty="0" smtClean="0"/>
              <a:t>modification</a:t>
            </a:r>
            <a:endParaRPr lang="en-GB" dirty="0" smtClean="0"/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GB" sz="1600" dirty="0" err="1" smtClean="0"/>
              <a:t>Liskov</a:t>
            </a:r>
            <a:r>
              <a:rPr lang="en-GB" sz="1600" dirty="0" smtClean="0"/>
              <a:t> Substitution Principle</a:t>
            </a:r>
          </a:p>
          <a:p>
            <a:pPr marL="262890"/>
            <a:r>
              <a:rPr lang="en-GB" sz="1600" dirty="0"/>
              <a:t>	</a:t>
            </a:r>
            <a:r>
              <a:rPr lang="en-GB" sz="1600" dirty="0" smtClean="0"/>
              <a:t>	</a:t>
            </a:r>
            <a:r>
              <a:rPr lang="en-GB" sz="1200" dirty="0" smtClean="0"/>
              <a:t>- </a:t>
            </a:r>
            <a:r>
              <a:rPr lang="en-US" sz="1200" dirty="0" smtClean="0"/>
              <a:t>Objects </a:t>
            </a:r>
            <a:r>
              <a:rPr lang="en-US" sz="1200" dirty="0"/>
              <a:t>in a program should be replaceable with instances of their subtypes</a:t>
            </a:r>
            <a:r>
              <a:rPr lang="hu-HU" sz="1200" dirty="0"/>
              <a:t> </a:t>
            </a:r>
            <a:r>
              <a:rPr lang="en-US" sz="1200" dirty="0"/>
              <a:t>without altering the correctness of that program</a:t>
            </a:r>
            <a:endParaRPr lang="en-GB" sz="1200" dirty="0" smtClean="0"/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Interface Segregation Principle</a:t>
            </a:r>
          </a:p>
          <a:p>
            <a:pPr marL="262890"/>
            <a:r>
              <a:rPr lang="en-US" sz="1600" dirty="0" smtClean="0"/>
              <a:t>		- </a:t>
            </a:r>
            <a:r>
              <a:rPr lang="en-US" sz="1200" dirty="0" smtClean="0"/>
              <a:t>Many </a:t>
            </a:r>
            <a:r>
              <a:rPr lang="en-US" sz="1200" dirty="0"/>
              <a:t>client-specific interfaces are better than one general-purpose interface</a:t>
            </a:r>
            <a:endParaRPr lang="en-GB" sz="1200" dirty="0" smtClean="0"/>
          </a:p>
          <a:p>
            <a:pPr marL="54864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Dependency Injection Principle</a:t>
            </a:r>
          </a:p>
          <a:p>
            <a:pPr marL="262890"/>
            <a:r>
              <a:rPr lang="en-GB" sz="1600" dirty="0"/>
              <a:t>	</a:t>
            </a:r>
            <a:r>
              <a:rPr lang="en-GB" sz="1600" dirty="0" smtClean="0"/>
              <a:t>	- </a:t>
            </a:r>
            <a:r>
              <a:rPr lang="en-US" sz="1200" dirty="0" smtClean="0"/>
              <a:t>One </a:t>
            </a:r>
            <a:r>
              <a:rPr lang="en-US" sz="1200" dirty="0"/>
              <a:t>should “Depend upon Abstractions. Do not depend upon concretions</a:t>
            </a:r>
            <a:endParaRPr lang="en-GB" sz="1200" dirty="0" smtClean="0"/>
          </a:p>
          <a:p>
            <a:pPr marL="262890"/>
            <a:endParaRPr lang="en-GB" sz="1600" dirty="0" smtClean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27299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Use exceptions only for exceptional conditions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78992"/>
            <a:ext cx="8339328" cy="3544255"/>
          </a:xfrm>
        </p:spPr>
        <p:txBody>
          <a:bodyPr/>
          <a:lstStyle/>
          <a:p>
            <a:r>
              <a:rPr lang="en-GB" dirty="0" smtClean="0"/>
              <a:t>Exceptions </a:t>
            </a:r>
            <a:r>
              <a:rPr lang="en-GB" dirty="0"/>
              <a:t>are designed for exceptional </a:t>
            </a:r>
            <a:r>
              <a:rPr lang="en-GB" dirty="0" smtClean="0"/>
              <a:t>circumstances</a:t>
            </a:r>
          </a:p>
          <a:p>
            <a:endParaRPr lang="en-GB" dirty="0" smtClean="0"/>
          </a:p>
          <a:p>
            <a:r>
              <a:rPr lang="en-GB" dirty="0" smtClean="0"/>
              <a:t>Exception-based </a:t>
            </a:r>
            <a:r>
              <a:rPr lang="en-GB" dirty="0"/>
              <a:t>idiom is far slower than the standard </a:t>
            </a:r>
            <a:r>
              <a:rPr lang="en-GB" dirty="0" smtClean="0"/>
              <a:t>one</a:t>
            </a:r>
          </a:p>
          <a:p>
            <a:endParaRPr lang="en-GB" dirty="0" smtClean="0"/>
          </a:p>
          <a:p>
            <a:r>
              <a:rPr lang="en-GB" dirty="0"/>
              <a:t>A well-designed </a:t>
            </a:r>
            <a:r>
              <a:rPr lang="en-GB" dirty="0" smtClean="0"/>
              <a:t>API must </a:t>
            </a:r>
            <a:r>
              <a:rPr lang="en-GB" dirty="0"/>
              <a:t>not force its clients to use exceptions for ordinary control </a:t>
            </a:r>
            <a:r>
              <a:rPr lang="en-GB" dirty="0" smtClean="0"/>
              <a:t>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4143" y="3022809"/>
            <a:ext cx="455765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while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range[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++].climb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ArrayIndexOutOfBoundsException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2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Favour the use of standard </a:t>
            </a:r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/>
              <a:t>commonly reused </a:t>
            </a:r>
            <a:r>
              <a:rPr lang="en-US" dirty="0" smtClean="0"/>
              <a:t>exceptions:</a:t>
            </a:r>
            <a:endParaRPr lang="en-US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 err="1"/>
              <a:t>IllegalArgumentException</a:t>
            </a:r>
            <a:endParaRPr lang="en-US" sz="1300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 err="1"/>
              <a:t>IllegalStateException</a:t>
            </a:r>
            <a:endParaRPr lang="en-US" sz="1300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 err="1"/>
              <a:t>IndexOutOfBoundsException</a:t>
            </a:r>
            <a:endParaRPr lang="en-US" sz="1300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 err="1"/>
              <a:t>ConcurrentModificationException</a:t>
            </a:r>
            <a:endParaRPr lang="en-US" sz="1300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dirty="0" err="1"/>
              <a:t>UnsupportedOperationException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58879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Throw exceptions appropriate to the abstraction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java.util.AbstractSequentialList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9821" y="1970413"/>
            <a:ext cx="6144631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E get(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try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	return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listIterator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).next();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NoSuchElementException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exc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GB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throw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IndexOutOfBoundsException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2A00FF"/>
                </a:solidFill>
                <a:latin typeface="Consolas" panose="020B0609020204030204" pitchFamily="49" charset="0"/>
              </a:rPr>
              <a:t>"Index: 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b="1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781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Throw exceptions appropriate to the abstraction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78992"/>
            <a:ext cx="8339328" cy="507983"/>
          </a:xfrm>
        </p:spPr>
        <p:txBody>
          <a:bodyPr>
            <a:normAutofit/>
          </a:bodyPr>
          <a:lstStyle/>
          <a:p>
            <a:r>
              <a:rPr lang="en-US" dirty="0" smtClean="0"/>
              <a:t>Exception chaining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3790" y="2093295"/>
            <a:ext cx="585669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Exception Chaining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... </a:t>
            </a:r>
            <a:r>
              <a:rPr lang="en-GB" dirty="0">
                <a:solidFill>
                  <a:srgbClr val="3F7F5F"/>
                </a:solidFill>
                <a:latin typeface="Consolas" panose="020B0609020204030204" pitchFamily="49" charset="0"/>
              </a:rPr>
              <a:t>// Use lower-level abstraction to do our bidding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LowerLevelException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cause) {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	throw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HigherLevelException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(cause);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2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Strive for failure </a:t>
            </a:r>
            <a:r>
              <a:rPr lang="en-US" dirty="0" smtClean="0"/>
              <a:t>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/>
              <a:t>failed method </a:t>
            </a:r>
            <a:r>
              <a:rPr lang="en-GB" dirty="0" smtClean="0"/>
              <a:t>invocation </a:t>
            </a:r>
            <a:r>
              <a:rPr lang="en-GB" dirty="0"/>
              <a:t>should </a:t>
            </a:r>
            <a:r>
              <a:rPr lang="en-GB" dirty="0" smtClean="0"/>
              <a:t>leave the </a:t>
            </a:r>
            <a:r>
              <a:rPr lang="en-GB" dirty="0"/>
              <a:t>object in the state that it was in prior to the </a:t>
            </a:r>
            <a:r>
              <a:rPr lang="en-GB" dirty="0" smtClean="0"/>
              <a:t>invocation.</a:t>
            </a:r>
          </a:p>
          <a:p>
            <a:endParaRPr lang="en-GB" dirty="0"/>
          </a:p>
          <a:p>
            <a:r>
              <a:rPr lang="en-GB" dirty="0" smtClean="0"/>
              <a:t>Ways </a:t>
            </a:r>
            <a:r>
              <a:rPr lang="en-GB" dirty="0"/>
              <a:t>to achieve this </a:t>
            </a:r>
            <a:r>
              <a:rPr lang="en-GB" dirty="0" smtClean="0"/>
              <a:t>effect</a:t>
            </a:r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Design immutable objects</a:t>
            </a:r>
            <a:endParaRPr lang="en-US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Check </a:t>
            </a:r>
            <a:r>
              <a:rPr lang="en-GB" dirty="0"/>
              <a:t>parameters for validity before performing </a:t>
            </a:r>
            <a:r>
              <a:rPr lang="en-GB" dirty="0" smtClean="0"/>
              <a:t>the operation</a:t>
            </a:r>
            <a:endParaRPr lang="en-US" dirty="0" smtClean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Any </a:t>
            </a:r>
            <a:r>
              <a:rPr lang="en-GB" dirty="0"/>
              <a:t>part that may fail takes place before any part that modifies </a:t>
            </a:r>
            <a:r>
              <a:rPr lang="en-GB" dirty="0" smtClean="0"/>
              <a:t>the object</a:t>
            </a:r>
            <a:endParaRPr lang="en-US" dirty="0" smtClean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Write </a:t>
            </a:r>
            <a:r>
              <a:rPr lang="en-GB" i="1" dirty="0"/>
              <a:t>recovery code </a:t>
            </a:r>
            <a:r>
              <a:rPr lang="en-GB" dirty="0"/>
              <a:t>that intercepts a failure</a:t>
            </a:r>
            <a:endParaRPr lang="en-US" dirty="0"/>
          </a:p>
          <a:p>
            <a:pPr marL="54864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Perform </a:t>
            </a:r>
            <a:r>
              <a:rPr lang="en-GB" dirty="0"/>
              <a:t>the operation </a:t>
            </a:r>
            <a:r>
              <a:rPr lang="en-GB" dirty="0" smtClean="0"/>
              <a:t>on a </a:t>
            </a:r>
            <a:r>
              <a:rPr lang="en-GB" dirty="0"/>
              <a:t>temporary copy</a:t>
            </a:r>
            <a:endParaRPr lang="en-US" dirty="0" smtClean="0"/>
          </a:p>
          <a:p>
            <a:endParaRPr lang="en-GB" dirty="0" smtClean="0"/>
          </a:p>
          <a:p>
            <a:r>
              <a:rPr lang="en-GB" dirty="0" smtClean="0"/>
              <a:t>Not </a:t>
            </a:r>
            <a:r>
              <a:rPr lang="en-GB" dirty="0"/>
              <a:t>always </a:t>
            </a:r>
            <a:r>
              <a:rPr lang="en-GB" dirty="0" smtClean="0"/>
              <a:t>achievable</a:t>
            </a:r>
          </a:p>
          <a:p>
            <a:pPr marL="54864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</a:rPr>
              <a:t>Concurrency</a:t>
            </a:r>
            <a:endParaRPr lang="en-US" dirty="0">
              <a:solidFill>
                <a:srgbClr val="464547"/>
              </a:solidFill>
            </a:endParaRPr>
          </a:p>
          <a:p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8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Don’t ignore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empty catch block defeats the purpose of </a:t>
            </a:r>
            <a:r>
              <a:rPr lang="en-GB" dirty="0" smtClean="0"/>
              <a:t>exceptions</a:t>
            </a:r>
          </a:p>
          <a:p>
            <a:endParaRPr lang="en-GB" dirty="0" smtClean="0"/>
          </a:p>
          <a:p>
            <a:r>
              <a:rPr lang="en-GB" dirty="0" smtClean="0"/>
              <a:t>At the very least</a:t>
            </a:r>
          </a:p>
          <a:p>
            <a:pPr marL="54864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</a:rPr>
              <a:t>Log the exception</a:t>
            </a:r>
          </a:p>
          <a:p>
            <a:pPr marL="54864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64547"/>
                </a:solidFill>
              </a:rPr>
              <a:t>Add a comment explaining why</a:t>
            </a:r>
            <a:endParaRPr lang="en-US" dirty="0">
              <a:solidFill>
                <a:srgbClr val="464547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3790" y="3047188"/>
            <a:ext cx="585669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SomeException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cause)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9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57" y="1078992"/>
            <a:ext cx="3840082" cy="3383280"/>
          </a:xfrm>
        </p:spPr>
        <p:txBody>
          <a:bodyPr/>
          <a:lstStyle/>
          <a:p>
            <a:r>
              <a:rPr lang="en-US" b="1" dirty="0"/>
              <a:t>Effective Java (2nd Edition)</a:t>
            </a:r>
            <a:r>
              <a:rPr lang="en-US" dirty="0"/>
              <a:t> (Joshua Bloch</a:t>
            </a:r>
            <a:r>
              <a:rPr lang="en-US" dirty="0" smtClean="0"/>
              <a:t>)</a:t>
            </a:r>
            <a:endParaRPr lang="hu-HU" b="1" dirty="0" smtClean="0"/>
          </a:p>
          <a:p>
            <a:endParaRPr lang="hu-HU" b="1" dirty="0"/>
          </a:p>
          <a:p>
            <a:r>
              <a:rPr lang="en-US" b="1" dirty="0" smtClean="0"/>
              <a:t>Clean </a:t>
            </a:r>
            <a:r>
              <a:rPr lang="en-US" b="1" dirty="0"/>
              <a:t>Code: A Handbook of Agile Software Craftsmanship </a:t>
            </a:r>
            <a:r>
              <a:rPr lang="en-US" dirty="0"/>
              <a:t>(Robert C. Martin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b="1" dirty="0" smtClean="0"/>
              <a:t>Head First Design Patterns </a:t>
            </a:r>
            <a:r>
              <a:rPr lang="en-US" dirty="0" smtClean="0"/>
              <a:t>(Eric Freeman and Elisabeth Freeman)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77" y="1794973"/>
            <a:ext cx="1143000" cy="1521746"/>
          </a:xfrm>
          <a:prstGeom prst="rect">
            <a:avLst/>
          </a:prstGeom>
        </p:spPr>
      </p:pic>
      <p:pic>
        <p:nvPicPr>
          <p:cNvPr id="5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76" y="1021785"/>
            <a:ext cx="1219200" cy="1534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541" y="2837107"/>
            <a:ext cx="1349522" cy="18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7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Java Pub House Podcast</a:t>
            </a:r>
          </a:p>
          <a:p>
            <a:r>
              <a:rPr lang="en-US" dirty="0">
                <a:hlinkClick r:id="rId2"/>
              </a:rPr>
              <a:t>http://www.javapubhouse.com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Java Off Heap Podcast</a:t>
            </a:r>
            <a:endParaRPr lang="en-US" b="1" dirty="0"/>
          </a:p>
          <a:p>
            <a:r>
              <a:rPr lang="en-US" dirty="0">
                <a:hlinkClick r:id="rId3"/>
              </a:rPr>
              <a:t>http://www.javaoffheap.com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Code used in the course</a:t>
            </a:r>
          </a:p>
          <a:p>
            <a:r>
              <a:rPr lang="en-US" dirty="0">
                <a:hlinkClick r:id="rId4"/>
              </a:rPr>
              <a:t>https://github.com/rafaelcfreire/Effective-Java-</a:t>
            </a:r>
            <a:r>
              <a:rPr lang="en-US" dirty="0" smtClean="0">
                <a:hlinkClick r:id="rId4"/>
              </a:rPr>
              <a:t>Training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Free Online Course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en.coursera.org</a:t>
            </a:r>
            <a:r>
              <a:rPr lang="en-US" dirty="0">
                <a:hlinkClick r:id="rId5"/>
              </a:rPr>
              <a:t>/learn/java-programming-design-principles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10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618885"/>
            <a:ext cx="6910388" cy="1091068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b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400" y="3340101"/>
            <a:ext cx="6488113" cy="500137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Freire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Rafael_Cassemiro_Freire@epam.com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" b="2892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8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900" dirty="0" smtClean="0"/>
              <a:t>Creating </a:t>
            </a:r>
            <a:r>
              <a:rPr lang="en-US" sz="2900" dirty="0"/>
              <a:t>and Destroying Objects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Concerns</a:t>
            </a:r>
            <a:endParaRPr lang="en-US" dirty="0" smtClean="0"/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/>
              <a:t>and how to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 smtClean="0"/>
              <a:t>objects</a:t>
            </a:r>
            <a:r>
              <a:rPr lang="hu-HU" dirty="0" smtClean="0"/>
              <a:t>?</a:t>
            </a:r>
            <a:endParaRPr lang="en-US" dirty="0" smtClean="0"/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/>
              <a:t>and how to avoid </a:t>
            </a:r>
            <a:r>
              <a:rPr lang="hu-HU" dirty="0" err="1"/>
              <a:t>creating</a:t>
            </a:r>
            <a:r>
              <a:rPr lang="hu-HU" dirty="0"/>
              <a:t> </a:t>
            </a:r>
            <a:r>
              <a:rPr lang="hu-HU" dirty="0" err="1" smtClean="0"/>
              <a:t>them</a:t>
            </a:r>
            <a:r>
              <a:rPr lang="hu-HU" dirty="0" smtClean="0"/>
              <a:t>?</a:t>
            </a:r>
            <a:endParaRPr lang="en-US" dirty="0" smtClean="0"/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/>
              <a:t>to ensure their </a:t>
            </a:r>
            <a:r>
              <a:rPr lang="hu-HU" dirty="0" err="1"/>
              <a:t>timely</a:t>
            </a:r>
            <a:r>
              <a:rPr lang="hu-HU" dirty="0"/>
              <a:t> </a:t>
            </a:r>
            <a:r>
              <a:rPr lang="hu-HU" dirty="0" err="1" smtClean="0"/>
              <a:t>destruction</a:t>
            </a:r>
            <a:r>
              <a:rPr lang="hu-HU" dirty="0" smtClean="0"/>
              <a:t>?</a:t>
            </a:r>
            <a:endParaRPr lang="en-US" dirty="0" smtClean="0"/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/>
              <a:t>to manage cleanup actions?</a:t>
            </a:r>
          </a:p>
          <a:p>
            <a:endParaRPr lang="en-US" dirty="0" smtClean="0"/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Dependency Injection tools </a:t>
            </a:r>
            <a:r>
              <a:rPr lang="en-US" dirty="0" smtClean="0"/>
              <a:t>have become a useful tool for object creation.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842963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1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Consider Static Factory Methods Instead of 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73" y="1014149"/>
            <a:ext cx="8339328" cy="344812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class </a:t>
            </a:r>
            <a:r>
              <a:rPr lang="en-US" dirty="0" smtClean="0"/>
              <a:t>provides a </a:t>
            </a:r>
            <a:r>
              <a:rPr lang="en-US" dirty="0"/>
              <a:t>public </a:t>
            </a:r>
            <a:r>
              <a:rPr lang="en-US" i="1" dirty="0"/>
              <a:t>static factory method</a:t>
            </a:r>
            <a:r>
              <a:rPr lang="en-US" dirty="0"/>
              <a:t>, which </a:t>
            </a:r>
            <a:r>
              <a:rPr lang="en-US" dirty="0" smtClean="0"/>
              <a:t>returns </a:t>
            </a:r>
            <a:r>
              <a:rPr lang="en-US" dirty="0"/>
              <a:t>an instance of the class</a:t>
            </a:r>
            <a:r>
              <a:rPr lang="en-US" dirty="0" smtClean="0"/>
              <a:t>.</a:t>
            </a:r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Differs slightly from the Factory Method design pattern, which is useful for subclasses.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Benefits</a:t>
            </a:r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Unlike constructors, they have names that ease the code readability.</a:t>
            </a:r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are not required to create a new object each time they are invoked. (Immutable objects, Flyweight Pattern)</a:t>
            </a:r>
          </a:p>
          <a:p>
            <a:pPr marL="84296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returns an object of a subtype of it’s return type.</a:t>
            </a:r>
          </a:p>
          <a:p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Classes without public or protected </a:t>
            </a:r>
            <a:r>
              <a:rPr lang="en-US" dirty="0" err="1" smtClean="0"/>
              <a:t>contructor</a:t>
            </a:r>
            <a:r>
              <a:rPr lang="en-US" dirty="0" smtClean="0"/>
              <a:t> cannot be </a:t>
            </a:r>
            <a:r>
              <a:rPr lang="en-US" dirty="0" err="1" smtClean="0"/>
              <a:t>subclassed</a:t>
            </a:r>
            <a:endParaRPr lang="en-US" dirty="0" smtClean="0"/>
          </a:p>
          <a:p>
            <a:pPr marL="842963" lvl="1" indent="-285750">
              <a:buFont typeface="Arial"/>
              <a:buChar char="•"/>
            </a:pPr>
            <a:r>
              <a:rPr lang="en-US" dirty="0" err="1" smtClean="0"/>
              <a:t>Javadocs</a:t>
            </a:r>
            <a:r>
              <a:rPr lang="en-US" dirty="0" smtClean="0"/>
              <a:t> does not stand out static factories.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6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Consider a Builder When Faced With Many Constructor Parameters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090" y="1033418"/>
            <a:ext cx="86702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Problem</a:t>
            </a:r>
          </a:p>
          <a:p>
            <a:pPr marL="628650" lvl="1" indent="-285750">
              <a:buFont typeface="Arial"/>
              <a:buChar char="•"/>
            </a:pPr>
            <a:r>
              <a:rPr lang="hu-HU" sz="1200" dirty="0" smtClean="0"/>
              <a:t>If </a:t>
            </a:r>
            <a:r>
              <a:rPr lang="hu-HU" sz="1200" dirty="0"/>
              <a:t>too many </a:t>
            </a:r>
            <a:r>
              <a:rPr lang="hu-HU" sz="1200" i="1" dirty="0"/>
              <a:t>optional</a:t>
            </a:r>
            <a:r>
              <a:rPr lang="hu-HU" sz="1200" dirty="0"/>
              <a:t> parameters </a:t>
            </a:r>
            <a:r>
              <a:rPr lang="hu-HU" sz="1200" dirty="0">
                <a:sym typeface="Wingdings" pitchFamily="2" charset="2"/>
              </a:rPr>
              <a:t> </a:t>
            </a:r>
            <a:r>
              <a:rPr lang="hu-HU" sz="1200" i="1" dirty="0">
                <a:sym typeface="Wingdings" pitchFamily="2" charset="2"/>
              </a:rPr>
              <a:t>s</a:t>
            </a:r>
            <a:r>
              <a:rPr lang="hu-HU" sz="1200" i="1" dirty="0"/>
              <a:t>tatic factories </a:t>
            </a:r>
            <a:r>
              <a:rPr lang="hu-HU" sz="1200" dirty="0"/>
              <a:t>and </a:t>
            </a:r>
            <a:r>
              <a:rPr lang="hu-HU" sz="1200" i="1" dirty="0"/>
              <a:t>constructors</a:t>
            </a:r>
            <a:r>
              <a:rPr lang="hu-HU" sz="1200" dirty="0"/>
              <a:t> do not scale well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67" y="2049751"/>
            <a:ext cx="85302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Alternatives </a:t>
            </a:r>
            <a:r>
              <a:rPr lang="hu-HU" i="1" dirty="0"/>
              <a:t>(examples in Eclipse</a:t>
            </a:r>
            <a:r>
              <a:rPr lang="hu-HU" dirty="0" smtClean="0"/>
              <a:t>)</a:t>
            </a:r>
          </a:p>
          <a:p>
            <a:pPr marL="628650" lvl="1" indent="-285750">
              <a:buFont typeface="Arial"/>
              <a:buChar char="•"/>
            </a:pPr>
            <a:r>
              <a:rPr lang="hu-HU" i="1" dirty="0" smtClean="0"/>
              <a:t>Telescoping </a:t>
            </a:r>
            <a:r>
              <a:rPr lang="hu-HU" i="1" dirty="0"/>
              <a:t>constructor </a:t>
            </a:r>
            <a:r>
              <a:rPr lang="hu-HU" dirty="0" smtClean="0"/>
              <a:t>pattern</a:t>
            </a:r>
          </a:p>
          <a:p>
            <a:pPr lvl="1"/>
            <a:r>
              <a:rPr lang="hu-HU" dirty="0" smtClean="0"/>
              <a:t>		</a:t>
            </a:r>
            <a:r>
              <a:rPr lang="hu-HU" sz="1200" dirty="0" smtClean="0"/>
              <a:t>Overloaded constructors works</a:t>
            </a:r>
            <a:r>
              <a:rPr lang="hu-HU" sz="1200" dirty="0"/>
              <a:t>, but hard to write and </a:t>
            </a:r>
            <a:r>
              <a:rPr lang="hu-HU" sz="1200" dirty="0" smtClean="0"/>
              <a:t>read</a:t>
            </a:r>
          </a:p>
          <a:p>
            <a:pPr marL="628650" lvl="1" indent="-285750">
              <a:buFont typeface="Arial"/>
              <a:buChar char="•"/>
            </a:pPr>
            <a:r>
              <a:rPr lang="hu-HU" i="1" dirty="0" smtClean="0"/>
              <a:t>JavaBeans</a:t>
            </a:r>
          </a:p>
          <a:p>
            <a:pPr lvl="2"/>
            <a:r>
              <a:rPr lang="hu-HU" sz="1200" dirty="0" smtClean="0"/>
              <a:t>	Non</a:t>
            </a:r>
            <a:r>
              <a:rPr lang="hu-HU" sz="1200" dirty="0"/>
              <a:t>-arg constructor + setters </a:t>
            </a:r>
            <a:r>
              <a:rPr lang="hu-HU" sz="1200" dirty="0">
                <a:sym typeface="Wingdings" pitchFamily="2" charset="2"/>
              </a:rPr>
              <a:t> can be in inconsistent </a:t>
            </a:r>
            <a:r>
              <a:rPr lang="hu-HU" sz="1200" dirty="0" smtClean="0">
                <a:sym typeface="Wingdings" pitchFamily="2" charset="2"/>
              </a:rPr>
              <a:t>state </a:t>
            </a:r>
            <a:r>
              <a:rPr lang="hu-HU" sz="1200" dirty="0" smtClean="0"/>
              <a:t>precludes immutability</a:t>
            </a:r>
          </a:p>
          <a:p>
            <a:pPr marL="628650" lvl="1" indent="-285750">
              <a:buFont typeface="Arial"/>
              <a:buChar char="•"/>
            </a:pPr>
            <a:r>
              <a:rPr lang="hu-HU" i="1" dirty="0" smtClean="0"/>
              <a:t>Builder </a:t>
            </a:r>
            <a:r>
              <a:rPr lang="hu-HU" dirty="0" smtClean="0"/>
              <a:t>pattern</a:t>
            </a:r>
            <a:endParaRPr lang="hu-HU" i="1" dirty="0"/>
          </a:p>
          <a:p>
            <a:pPr lvl="3"/>
            <a:r>
              <a:rPr lang="hu-HU" sz="1200" i="1" dirty="0"/>
              <a:t>C</a:t>
            </a:r>
            <a:r>
              <a:rPr lang="hu-HU" sz="1200" i="1" dirty="0" smtClean="0"/>
              <a:t>ombination of the two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5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Enforce the Singleton Property with a Private Constructor or an </a:t>
            </a:r>
            <a:r>
              <a:rPr lang="en-US" dirty="0" err="1" smtClean="0"/>
              <a:t>Enum</a:t>
            </a:r>
            <a:r>
              <a:rPr lang="en-US" dirty="0" smtClean="0"/>
              <a:t>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13" y="979324"/>
            <a:ext cx="8339328" cy="3562316"/>
          </a:xfrm>
        </p:spPr>
        <p:txBody>
          <a:bodyPr>
            <a:normAutofit/>
          </a:bodyPr>
          <a:lstStyle/>
          <a:p>
            <a:r>
              <a:rPr lang="hu-HU" dirty="0"/>
              <a:t>Problem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Before Java 5, there was only one way to create Singleton Classes (Private Constructors).</a:t>
            </a:r>
          </a:p>
          <a:p>
            <a:pPr lvl="1" indent="0">
              <a:buNone/>
            </a:pPr>
            <a:endParaRPr lang="en-US" dirty="0" smtClean="0"/>
          </a:p>
          <a:p>
            <a:endParaRPr lang="en-US" sz="1200" dirty="0"/>
          </a:p>
          <a:p>
            <a:r>
              <a:rPr lang="en-US" dirty="0" smtClean="0"/>
              <a:t>Benefits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The declaration of the public attribute makes it clear that it is a singleton.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marL="842963" lvl="1" indent="-285750">
              <a:buFont typeface="Arial"/>
              <a:buChar char="•"/>
            </a:pPr>
            <a:r>
              <a:rPr lang="en-US" dirty="0" smtClean="0"/>
              <a:t>Unlike the private constructor approach, there is no flexibility of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4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Methods Common to All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Concerns</a:t>
            </a:r>
          </a:p>
          <a:p>
            <a:pPr lvl="1">
              <a:buFont typeface="Arial" pitchFamily="34" charset="0"/>
              <a:buChar char="•"/>
            </a:pPr>
            <a:r>
              <a:rPr lang="hu-HU" i="1" dirty="0"/>
              <a:t>Object </a:t>
            </a:r>
            <a:r>
              <a:rPr lang="hu-HU" dirty="0"/>
              <a:t>class is designed for extension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equals, </a:t>
            </a:r>
            <a:r>
              <a:rPr lang="en-US" dirty="0" err="1"/>
              <a:t>hashCode</a:t>
            </a:r>
            <a:r>
              <a:rPr lang="en-US" dirty="0"/>
              <a:t>, </a:t>
            </a:r>
            <a:r>
              <a:rPr lang="en-US" dirty="0" err="1"/>
              <a:t>toString</a:t>
            </a:r>
            <a:r>
              <a:rPr lang="en-US" dirty="0"/>
              <a:t>, clone</a:t>
            </a:r>
            <a:r>
              <a:rPr lang="hu-HU" dirty="0"/>
              <a:t>, </a:t>
            </a:r>
            <a:r>
              <a:rPr lang="en-US" dirty="0"/>
              <a:t>finalize</a:t>
            </a:r>
            <a:r>
              <a:rPr lang="hu-HU" dirty="0"/>
              <a:t> </a:t>
            </a:r>
            <a:r>
              <a:rPr lang="en-US" dirty="0"/>
              <a:t>h</a:t>
            </a:r>
            <a:r>
              <a:rPr lang="hu-HU" dirty="0"/>
              <a:t>ave explicit </a:t>
            </a:r>
            <a:r>
              <a:rPr lang="en-US" dirty="0"/>
              <a:t>gen</a:t>
            </a:r>
            <a:r>
              <a:rPr lang="hu-HU" dirty="0"/>
              <a:t>.</a:t>
            </a:r>
            <a:r>
              <a:rPr lang="en-US" dirty="0"/>
              <a:t> contracts</a:t>
            </a:r>
            <a:endParaRPr lang="hu-HU" dirty="0"/>
          </a:p>
          <a:p>
            <a:pPr lvl="1">
              <a:buFont typeface="Arial" pitchFamily="34" charset="0"/>
              <a:buChar char="•"/>
            </a:pPr>
            <a:r>
              <a:rPr lang="hu-HU" dirty="0"/>
              <a:t>When and how to override these methods?</a:t>
            </a:r>
          </a:p>
          <a:p>
            <a:pPr lvl="1">
              <a:buFont typeface="Arial" pitchFamily="34" charset="0"/>
              <a:buChar char="•"/>
            </a:pPr>
            <a:r>
              <a:rPr lang="hu-HU" dirty="0"/>
              <a:t>Consequences of failing to do so?</a:t>
            </a:r>
          </a:p>
          <a:p>
            <a:pPr marL="262890">
              <a:lnSpc>
                <a:spcPct val="130000"/>
              </a:lnSpc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053485" y="4154495"/>
            <a:ext cx="63831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General_Template_20150402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EC4BBB8A99844784A604BE2517288F" ma:contentTypeVersion="9" ma:contentTypeDescription="Create a new document." ma:contentTypeScope="" ma:versionID="9e79a192cbf1c3bb418789e8f4fd332f">
  <xsd:schema xmlns:xsd="http://www.w3.org/2001/XMLSchema" xmlns:xs="http://www.w3.org/2001/XMLSchema" xmlns:p="http://schemas.microsoft.com/office/2006/metadata/properties" xmlns:ns2="8f17bd39-e2a2-416d-8579-9c5cbdeee658" xmlns:ns3="53a8d919-cb6e-4955-963f-965395dd4dcb" xmlns:ns4="cd130589-2923-45fe-8c8a-610b40019bb3" targetNamespace="http://schemas.microsoft.com/office/2006/metadata/properties" ma:root="true" ma:fieldsID="b34f96eb8b38bc337ca6257fdb81ae47" ns2:_="" ns3:_="" ns4:_="">
    <xsd:import namespace="8f17bd39-e2a2-416d-8579-9c5cbdeee658"/>
    <xsd:import namespace="53a8d919-cb6e-4955-963f-965395dd4dcb"/>
    <xsd:import namespace="cd130589-2923-45fe-8c8a-610b40019bb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1" ma:displayName="Training Id" ma:decimals="0" ma:description="" ma:indexed="true" ma:internalName="fldTrainingId">
      <xsd:simpleType>
        <xsd:restriction base="dms:Number"/>
      </xsd:simpleType>
    </xsd:element>
    <xsd:element name="fldTrainingName" ma:index="12" ma:displayName="Training Name" ma:description="" ma:internalName="fldTrainingName">
      <xsd:simpleType>
        <xsd:restriction base="dms:Text"/>
      </xsd:simpleType>
    </xsd:element>
    <xsd:element name="h0cdf1c629f14a8ba12ca7309df7db45" ma:index="13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7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a8d919-cb6e-4955-963f-965395dd4d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30589-2923-45fe-8c8a-610b40019bb3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f17bd39-e2a2-416d-8579-9c5cbdeee658">DOCID-1225553405-355</_dlc_DocId>
    <_dlc_DocIdUrl xmlns="8f17bd39-e2a2-416d-8579-9c5cbdeee658">
      <Url>https://epam.sharepoint.com/sites/CDP/java/_layouts/15/DocIdRedir.aspx?ID=DOCID-1225553405-355</Url>
      <Description>DOCID-1225553405-355</Description>
    </_dlc_DocIdUrl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Java</TermName>
          <TermId xmlns="http://schemas.microsoft.com/office/infopath/2007/PartnerControls">f756a4d9-a59b-41f7-b657-0bc7a5720437</TermId>
        </TermInfo>
      </Terms>
    </a53f1a9accc64fb8bee1c0a1a93d357e>
    <fldTrainingId xmlns="8f17bd39-e2a2-416d-8579-9c5cbdeee658">476</fldTrainingId>
    <fldTrainingName xmlns="8f17bd39-e2a2-416d-8579-9c5cbdeee658">Effective Java</fldTrainingName>
    <TaxCatchAll xmlns="8f17bd39-e2a2-416d-8579-9c5cbdeee658">
      <Value>19</Value>
      <Value>14</Value>
      <Value>8</Value>
      <Value>7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da095e14-b5d3-4c64-bd53-2e71ac03c15d</TermId>
        </TermInfo>
        <TermInfo xmlns="http://schemas.microsoft.com/office/infopath/2007/PartnerControls">
          <TermName xmlns="http://schemas.microsoft.com/office/infopath/2007/PartnerControls">HU</TermName>
          <TermId xmlns="http://schemas.microsoft.com/office/infopath/2007/PartnerControls">732ed0e1-dec8-48d1-92c2-331d6c57b8a2</TermId>
        </TermInfo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</Terms>
    </h0cdf1c629f14a8ba12ca7309df7db45>
  </documentManagement>
</p:properties>
</file>

<file path=customXml/itemProps1.xml><?xml version="1.0" encoding="utf-8"?>
<ds:datastoreItem xmlns:ds="http://schemas.openxmlformats.org/officeDocument/2006/customXml" ds:itemID="{311FC755-7D22-49AC-B78D-8B9103F43FCF}"/>
</file>

<file path=customXml/itemProps2.xml><?xml version="1.0" encoding="utf-8"?>
<ds:datastoreItem xmlns:ds="http://schemas.openxmlformats.org/officeDocument/2006/customXml" ds:itemID="{88AC90AA-8038-4B3C-80BE-03357FCED7F8}"/>
</file>

<file path=customXml/itemProps3.xml><?xml version="1.0" encoding="utf-8"?>
<ds:datastoreItem xmlns:ds="http://schemas.openxmlformats.org/officeDocument/2006/customXml" ds:itemID="{460C7E12-12CE-4661-85C2-7829697A0AB0}"/>
</file>

<file path=customXml/itemProps4.xml><?xml version="1.0" encoding="utf-8"?>
<ds:datastoreItem xmlns:ds="http://schemas.openxmlformats.org/officeDocument/2006/customXml" ds:itemID="{E16F4CE3-49F1-4C00-A7E7-898CF5A1EAF5}"/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EPAM_PPT_Template_Wide_20150402</Template>
  <TotalTime>38390</TotalTime>
  <Words>2595</Words>
  <Application>Microsoft Macintosh PowerPoint</Application>
  <PresentationFormat>On-screen Show (16:9)</PresentationFormat>
  <Paragraphs>524</Paragraphs>
  <Slides>48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EPAM_PPT_General_Template_20150402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Java Presentation Rafael Cassemiro Freire</dc:title>
  <dc:creator>Endre Ferencz</dc:creator>
  <cp:lastModifiedBy>Rafael Freire</cp:lastModifiedBy>
  <cp:revision>295</cp:revision>
  <dcterms:created xsi:type="dcterms:W3CDTF">2015-04-08T14:14:19Z</dcterms:created>
  <dcterms:modified xsi:type="dcterms:W3CDTF">2017-06-07T22:36:25Z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0x01010022EC4BBB8A99844784A604BE2517288F</vt:lpwstr>
  </property>
  <property fmtid="{D5CDD505-2E9C-101B-9397-08002B2CF9AE}" pid="3" name="_dlc_DocIdItemGuid">
    <vt:lpwstr>d135528f-a231-4e99-b348-39612536c723</vt:lpwstr>
  </property>
  <property fmtid="{D5CDD505-2E9C-101B-9397-08002B2CF9AE}" pid="4" name="fldLanguagesOfEvent">
    <vt:lpwstr>7;#ENG|da095e14-b5d3-4c64-bd53-2e71ac03c15d;#19;#HU|732ed0e1-dec8-48d1-92c2-331d6c57b8a2;#8;#RUS|00de05cc-11d3-4dba-84f7-e6aab076d0bb</vt:lpwstr>
  </property>
  <property fmtid="{D5CDD505-2E9C-101B-9397-08002B2CF9AE}" pid="5" name="fldCategoriesOfEvent">
    <vt:lpwstr>14;#Java|f756a4d9-a59b-41f7-b657-0bc7a5720437</vt:lpwstr>
  </property>
  <property fmtid="{D5CDD505-2E9C-101B-9397-08002B2CF9AE}" pid="6" name="_docset_NoMedatataSyncRequired">
    <vt:lpwstr>False</vt:lpwstr>
  </property>
</Properties>
</file>